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9"/>
  </p:notesMasterIdLst>
  <p:sldIdLst>
    <p:sldId id="338" r:id="rId2"/>
    <p:sldId id="400" r:id="rId3"/>
    <p:sldId id="467" r:id="rId4"/>
    <p:sldId id="413" r:id="rId5"/>
    <p:sldId id="470" r:id="rId6"/>
    <p:sldId id="443" r:id="rId7"/>
    <p:sldId id="444" r:id="rId8"/>
    <p:sldId id="445" r:id="rId9"/>
    <p:sldId id="446" r:id="rId10"/>
    <p:sldId id="427" r:id="rId11"/>
    <p:sldId id="456" r:id="rId12"/>
    <p:sldId id="455" r:id="rId13"/>
    <p:sldId id="448" r:id="rId14"/>
    <p:sldId id="457" r:id="rId15"/>
    <p:sldId id="449" r:id="rId16"/>
    <p:sldId id="450" r:id="rId17"/>
    <p:sldId id="459" r:id="rId18"/>
    <p:sldId id="458" r:id="rId19"/>
    <p:sldId id="460" r:id="rId20"/>
    <p:sldId id="462" r:id="rId21"/>
    <p:sldId id="466" r:id="rId22"/>
    <p:sldId id="464" r:id="rId23"/>
    <p:sldId id="468" r:id="rId24"/>
    <p:sldId id="461" r:id="rId25"/>
    <p:sldId id="469" r:id="rId26"/>
    <p:sldId id="325" r:id="rId27"/>
    <p:sldId id="307" r:id="rId28"/>
  </p:sldIdLst>
  <p:sldSz cx="12192000" cy="6858000"/>
  <p:notesSz cx="6858000" cy="9144000"/>
  <p:embeddedFontLst>
    <p:embeddedFont>
      <p:font typeface="Calibri" panose="020F0502020204030204" pitchFamily="34" charset="0"/>
      <p:regular r:id="rId30"/>
      <p:bold r:id="rId31"/>
      <p:italic r:id="rId32"/>
      <p:boldItalic r:id="rId33"/>
    </p:embeddedFont>
    <p:embeddedFont>
      <p:font typeface="Calibri Light" panose="020F0302020204030204" pitchFamily="34" charset="0"/>
      <p:regular r:id="rId34"/>
      <p:italic r:id="rId35"/>
    </p:embeddedFont>
    <p:embeddedFont>
      <p:font typeface="Cambria Math" panose="02040503050406030204" pitchFamily="18" charset="0"/>
      <p:regular r:id="rId36"/>
    </p:embeddedFont>
    <p:embeddedFont>
      <p:font typeface="Fira Sans" panose="020B0503050000020004" pitchFamily="34" charset="0"/>
      <p:regular r:id="rId37"/>
      <p:bold r:id="rId38"/>
      <p:italic r:id="rId39"/>
      <p:boldItalic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3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
    <a:wholeTbl>
      <a:tcTxStyle>
        <a:font>
          <a:latin typeface="+mn-lt"/>
          <a:ea typeface="+mn-ea"/>
          <a:cs typeface="+mn-cs"/>
        </a:font>
        <a:srgbClr val="000000"/>
      </a:tcTxStyle>
      <a:tcStyle>
        <a:tcBdr>
          <a:left>
            <a:ln w="12701" cap="flat" cmpd="sng" algn="ctr">
              <a:solidFill>
                <a:srgbClr val="FFFFFF"/>
              </a:solidFill>
              <a:prstDash val="solid"/>
              <a:round/>
              <a:headEnd type="none" w="med" len="med"/>
              <a:tailEnd type="none" w="med" len="med"/>
            </a:ln>
          </a:left>
          <a:right>
            <a:ln w="12701" cap="flat" cmpd="sng" algn="ctr">
              <a:solidFill>
                <a:srgbClr val="FFFFFF"/>
              </a:solidFill>
              <a:prstDash val="solid"/>
              <a:round/>
              <a:headEnd type="none" w="med" len="med"/>
              <a:tailEnd type="none" w="med" len="med"/>
            </a:ln>
          </a:right>
          <a:top>
            <a:ln w="12701" cap="flat" cmpd="sng" algn="ctr">
              <a:solidFill>
                <a:srgbClr val="FFFFFF"/>
              </a:solidFill>
              <a:prstDash val="solid"/>
              <a:round/>
              <a:headEnd type="none" w="med" len="med"/>
              <a:tailEnd type="none" w="med" len="med"/>
            </a:ln>
          </a:top>
          <a:bottom>
            <a:ln w="12701" cap="flat" cmpd="sng" algn="ctr">
              <a:solidFill>
                <a:srgbClr val="FFFFFF"/>
              </a:solidFill>
              <a:prstDash val="solid"/>
              <a:round/>
              <a:headEnd type="none" w="med" len="med"/>
              <a:tailEnd type="none" w="med" len="med"/>
            </a:ln>
          </a:bottom>
        </a:tcBdr>
        <a:fill>
          <a:solidFill>
            <a:srgbClr val="E9EBF5"/>
          </a:solidFill>
        </a:fill>
      </a:tcStyle>
    </a:wholeTbl>
    <a:band1H>
      <a:tcStyle>
        <a:tcBdr/>
        <a:fill>
          <a:solidFill>
            <a:srgbClr val="CFD5EA"/>
          </a:solidFill>
        </a:fill>
      </a:tcStyle>
    </a:band1H>
    <a:band2H>
      <a:tcStyle>
        <a:tcBdr/>
      </a:tcStyle>
    </a:band2H>
    <a:band1V>
      <a:tcStyle>
        <a:tcBdr/>
        <a:fill>
          <a:solidFill>
            <a:srgbClr val="CFD5EA"/>
          </a:solidFill>
        </a:fill>
      </a:tcStyle>
    </a:band1V>
    <a:band2V>
      <a:tcStyle>
        <a:tcBdr/>
      </a:tcStyle>
    </a:band2V>
    <a:lastCol>
      <a:tcTxStyle b="on">
        <a:font>
          <a:latin typeface="+mn-lt"/>
          <a:ea typeface="+mn-ea"/>
          <a:cs typeface="+mn-cs"/>
        </a:font>
        <a:srgbClr val="FFFFFF"/>
      </a:tcTxStyle>
      <a:tcStyle>
        <a:tcBdr/>
        <a:fill>
          <a:solidFill>
            <a:srgbClr val="4472C4"/>
          </a:solidFill>
        </a:fill>
      </a:tcStyle>
    </a:lastCol>
    <a:firstCol>
      <a:tcTxStyle b="on">
        <a:font>
          <a:latin typeface="+mn-lt"/>
          <a:ea typeface="+mn-ea"/>
          <a:cs typeface="+mn-cs"/>
        </a:font>
        <a:srgbClr val="FFFFFF"/>
      </a:tcTxStyle>
      <a:tcStyle>
        <a:tcBdr/>
        <a:fill>
          <a:solidFill>
            <a:srgbClr val="4472C4"/>
          </a:solidFill>
        </a:fill>
      </a:tcStyle>
    </a:firstCol>
    <a:lastRow>
      <a:tcTxStyle b="on">
        <a:font>
          <a:latin typeface="+mn-lt"/>
          <a:ea typeface="+mn-ea"/>
          <a:cs typeface="+mn-cs"/>
        </a:font>
        <a:srgbClr val="FFFFFF"/>
      </a:tcTxStyle>
      <a:tcStyle>
        <a:tcBdr>
          <a:top>
            <a:ln w="38103" cap="flat" cmpd="sng" algn="ctr">
              <a:solidFill>
                <a:srgbClr val="FFFFFF"/>
              </a:solidFill>
              <a:prstDash val="solid"/>
              <a:round/>
              <a:headEnd type="none" w="med" len="med"/>
              <a:tailEnd type="none" w="med" len="med"/>
            </a:ln>
          </a:top>
        </a:tcBdr>
        <a:fill>
          <a:solidFill>
            <a:srgbClr val="4472C4"/>
          </a:solidFill>
        </a:fill>
      </a:tcStyle>
    </a:lastRow>
    <a:firstRow>
      <a:tcTxStyle b="on">
        <a:font>
          <a:latin typeface="+mn-lt"/>
          <a:ea typeface="+mn-ea"/>
          <a:cs typeface="+mn-cs"/>
        </a:font>
        <a:srgbClr val="FFFFFF"/>
      </a:tcTxStyle>
      <a:tcStyle>
        <a:tcBdr>
          <a:bottom>
            <a:ln w="38103" cap="flat" cmpd="sng" algn="ctr">
              <a:solidFill>
                <a:srgbClr val="FFFFFF"/>
              </a:solidFill>
              <a:prstDash val="solid"/>
              <a:round/>
              <a:headEnd type="none" w="med" len="med"/>
              <a:tailEnd type="none" w="med" len="med"/>
            </a:ln>
          </a:bottom>
        </a:tcBdr>
        <a:fill>
          <a:solidFill>
            <a:srgbClr val="4472C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245" autoAdjust="0"/>
  </p:normalViewPr>
  <p:slideViewPr>
    <p:cSldViewPr snapToGrid="0">
      <p:cViewPr varScale="1">
        <p:scale>
          <a:sx n="112" d="100"/>
          <a:sy n="112" d="100"/>
        </p:scale>
        <p:origin x="26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7.png>
</file>

<file path=ppt/media/image28.png>
</file>

<file path=ppt/media/image29.png>
</file>

<file path=ppt/media/image3.png>
</file>

<file path=ppt/media/image30.png>
</file>

<file path=ppt/media/image4.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B3675BD-4946-4410-A1F9-B89B506A0F95}"/>
              </a:ext>
            </a:extLst>
          </p:cNvPr>
          <p:cNvSpPr txBox="1">
            <a:spLocks noGrp="1"/>
          </p:cNvSpPr>
          <p:nvPr>
            <p:ph type="hdr" sz="quarter"/>
          </p:nvPr>
        </p:nvSpPr>
        <p:spPr>
          <a:xfrm>
            <a:off x="0" y="0"/>
            <a:ext cx="2971800" cy="458791"/>
          </a:xfrm>
          <a:prstGeom prst="rect">
            <a:avLst/>
          </a:prstGeom>
          <a:noFill/>
          <a:ln>
            <a:noFill/>
          </a:ln>
        </p:spPr>
        <p:txBody>
          <a:bodyPr vert="horz" wrap="square" lIns="91440" tIns="45720" rIns="91440" bIns="45720" anchor="t" anchorCtr="0" compatLnSpc="1">
            <a:noAutofit/>
          </a:bodyPr>
          <a:lstStyle>
            <a:lvl1pPr marL="0" marR="0" lvl="0" indent="0" algn="l"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endParaRPr lang="en-GB"/>
          </a:p>
        </p:txBody>
      </p:sp>
      <p:sp>
        <p:nvSpPr>
          <p:cNvPr id="3" name="Date Placeholder 2">
            <a:extLst>
              <a:ext uri="{FF2B5EF4-FFF2-40B4-BE49-F238E27FC236}">
                <a16:creationId xmlns:a16="http://schemas.microsoft.com/office/drawing/2014/main" id="{8CF0D312-7AB5-4F22-BFC6-E3A0E3752B82}"/>
              </a:ext>
            </a:extLst>
          </p:cNvPr>
          <p:cNvSpPr txBox="1">
            <a:spLocks noGrp="1"/>
          </p:cNvSpPr>
          <p:nvPr>
            <p:ph type="dt" idx="1"/>
          </p:nvPr>
        </p:nvSpPr>
        <p:spPr>
          <a:xfrm>
            <a:off x="3884608" y="0"/>
            <a:ext cx="2971800" cy="458791"/>
          </a:xfrm>
          <a:prstGeom prst="rect">
            <a:avLst/>
          </a:prstGeom>
          <a:noFill/>
          <a:ln>
            <a:noFill/>
          </a:ln>
        </p:spPr>
        <p:txBody>
          <a:bodyPr vert="horz" wrap="square" lIns="91440" tIns="45720" rIns="91440" bIns="45720" anchor="t" anchorCtr="0" compatLnSpc="1">
            <a:noAutofit/>
          </a:bodyPr>
          <a:lstStyle>
            <a:lvl1pPr marL="0" marR="0" lvl="0" indent="0" algn="r"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fld id="{61C17900-95FA-4124-853C-9BC71B59CBE5}" type="datetime1">
              <a:rPr lang="en-GB"/>
              <a:pPr lvl="0"/>
              <a:t>25/05/2023</a:t>
            </a:fld>
            <a:endParaRPr lang="en-GB"/>
          </a:p>
        </p:txBody>
      </p:sp>
      <p:sp>
        <p:nvSpPr>
          <p:cNvPr id="4" name="Slide Image Placeholder 3">
            <a:extLst>
              <a:ext uri="{FF2B5EF4-FFF2-40B4-BE49-F238E27FC236}">
                <a16:creationId xmlns:a16="http://schemas.microsoft.com/office/drawing/2014/main" id="{5795BFAD-25FB-44F4-A1F4-7C7BCA871853}"/>
              </a:ext>
            </a:extLst>
          </p:cNvPr>
          <p:cNvSpPr>
            <a:spLocks noGrp="1" noRot="1" noChangeAspect="1"/>
          </p:cNvSpPr>
          <p:nvPr>
            <p:ph type="sldImg" idx="2"/>
          </p:nvPr>
        </p:nvSpPr>
        <p:spPr>
          <a:xfrm>
            <a:off x="685800" y="1143000"/>
            <a:ext cx="5486400" cy="3086099"/>
          </a:xfrm>
          <a:prstGeom prst="rect">
            <a:avLst/>
          </a:prstGeom>
          <a:noFill/>
          <a:ln w="12701">
            <a:solidFill>
              <a:srgbClr val="000000"/>
            </a:solidFill>
            <a:prstDash val="solid"/>
          </a:ln>
        </p:spPr>
      </p:sp>
      <p:sp>
        <p:nvSpPr>
          <p:cNvPr id="5" name="Notes Placeholder 4">
            <a:extLst>
              <a:ext uri="{FF2B5EF4-FFF2-40B4-BE49-F238E27FC236}">
                <a16:creationId xmlns:a16="http://schemas.microsoft.com/office/drawing/2014/main" id="{1BD18631-2C80-46B9-8098-49893BF03A1F}"/>
              </a:ext>
            </a:extLst>
          </p:cNvPr>
          <p:cNvSpPr txBox="1">
            <a:spLocks noGrp="1"/>
          </p:cNvSpPr>
          <p:nvPr>
            <p:ph type="body" sz="quarter" idx="3"/>
          </p:nvPr>
        </p:nvSpPr>
        <p:spPr>
          <a:xfrm>
            <a:off x="685800" y="4400549"/>
            <a:ext cx="5486400" cy="3600450"/>
          </a:xfrm>
          <a:prstGeom prst="rect">
            <a:avLst/>
          </a:prstGeom>
          <a:noFill/>
          <a:ln>
            <a:noFill/>
          </a:ln>
        </p:spPr>
        <p:txBody>
          <a:bodyPr vert="horz" wrap="square" lIns="91440" tIns="45720" rIns="91440" bIns="45720" anchor="t" anchorCtr="0" compatLnSpc="1">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a:extLst>
              <a:ext uri="{FF2B5EF4-FFF2-40B4-BE49-F238E27FC236}">
                <a16:creationId xmlns:a16="http://schemas.microsoft.com/office/drawing/2014/main" id="{AD06CE3E-0570-4BA9-B4CF-A14FD5940ECF}"/>
              </a:ext>
            </a:extLst>
          </p:cNvPr>
          <p:cNvSpPr txBox="1">
            <a:spLocks noGrp="1"/>
          </p:cNvSpPr>
          <p:nvPr>
            <p:ph type="ftr" sz="quarter" idx="4"/>
          </p:nvPr>
        </p:nvSpPr>
        <p:spPr>
          <a:xfrm>
            <a:off x="0"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l"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endParaRPr lang="en-GB"/>
          </a:p>
        </p:txBody>
      </p:sp>
      <p:sp>
        <p:nvSpPr>
          <p:cNvPr id="7" name="Slide Number Placeholder 6">
            <a:extLst>
              <a:ext uri="{FF2B5EF4-FFF2-40B4-BE49-F238E27FC236}">
                <a16:creationId xmlns:a16="http://schemas.microsoft.com/office/drawing/2014/main" id="{C25889AE-B471-4AA4-934E-9679F5A69BC2}"/>
              </a:ext>
            </a:extLst>
          </p:cNvPr>
          <p:cNvSpPr txBox="1">
            <a:spLocks noGrp="1"/>
          </p:cNvSpPr>
          <p:nvPr>
            <p:ph type="sldNum" sz="quarter" idx="5"/>
          </p:nvPr>
        </p:nvSpPr>
        <p:spPr>
          <a:xfrm>
            <a:off x="3884608"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r"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fld id="{8E8F8CAC-A6C2-44BD-8532-85D68FCA9A10}" type="slidenum">
              <a:t>‹#›</a:t>
            </a:fld>
            <a:endParaRPr lang="en-GB"/>
          </a:p>
        </p:txBody>
      </p:sp>
    </p:spTree>
    <p:extLst>
      <p:ext uri="{BB962C8B-B14F-4D97-AF65-F5344CB8AC3E}">
        <p14:creationId xmlns:p14="http://schemas.microsoft.com/office/powerpoint/2010/main" val="336878150"/>
      </p:ext>
    </p:extLst>
  </p:cSld>
  <p:clrMap bg1="lt1" tx1="dk1" bg2="lt2" tx2="dk2" accent1="accent1" accent2="accent2" accent3="accent3" accent4="accent4" accent5="accent5" accent6="accent6" hlink="hlink" folHlink="folHlink"/>
  <p:notesStyle>
    <a:lvl1pPr marL="0" marR="0" lvl="0"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vl2pPr marL="457200" marR="0" lvl="1"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2pPr>
    <a:lvl3pPr marL="914400" marR="0" lvl="2"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3pPr>
    <a:lvl4pPr marL="1371600" marR="0" lvl="3"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4pPr>
    <a:lvl5pPr marL="1828800" marR="0" lvl="4"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DB78A-C25D-4369-9106-00B4BDAF6035}"/>
              </a:ext>
            </a:extLst>
          </p:cNvPr>
          <p:cNvSpPr txBox="1">
            <a:spLocks noGrp="1"/>
          </p:cNvSpPr>
          <p:nvPr>
            <p:ph type="ctrTitle"/>
          </p:nvPr>
        </p:nvSpPr>
        <p:spPr>
          <a:xfrm>
            <a:off x="1524003" y="1122361"/>
            <a:ext cx="9144000" cy="2387598"/>
          </a:xfrm>
        </p:spPr>
        <p:txBody>
          <a:bodyPr anchor="b" anchorCtr="1"/>
          <a:lstStyle>
            <a:lvl1pPr algn="ctr">
              <a:defRPr sz="6000"/>
            </a:lvl1pPr>
          </a:lstStyle>
          <a:p>
            <a:pPr lvl="0"/>
            <a:r>
              <a:rPr lang="en-US"/>
              <a:t>Click to edit Master title style</a:t>
            </a:r>
            <a:endParaRPr lang="en-GB"/>
          </a:p>
        </p:txBody>
      </p:sp>
      <p:sp>
        <p:nvSpPr>
          <p:cNvPr id="3" name="Subtitle 2">
            <a:extLst>
              <a:ext uri="{FF2B5EF4-FFF2-40B4-BE49-F238E27FC236}">
                <a16:creationId xmlns:a16="http://schemas.microsoft.com/office/drawing/2014/main" id="{1EAFFA11-F813-4EF0-9841-50137F6A478D}"/>
              </a:ext>
            </a:extLst>
          </p:cNvPr>
          <p:cNvSpPr txBox="1">
            <a:spLocks noGrp="1"/>
          </p:cNvSpPr>
          <p:nvPr>
            <p:ph type="subTitle" idx="1"/>
          </p:nvPr>
        </p:nvSpPr>
        <p:spPr>
          <a:xfrm>
            <a:off x="1524003" y="3602041"/>
            <a:ext cx="9144000" cy="1655758"/>
          </a:xfrm>
        </p:spPr>
        <p:txBody>
          <a:bodyPr anchorCtr="1"/>
          <a:lstStyle>
            <a:lvl1pPr marL="0" indent="0" algn="ctr">
              <a:buNone/>
              <a:defRPr sz="2400"/>
            </a:lvl1pPr>
          </a:lstStyle>
          <a:p>
            <a:pPr lvl="0"/>
            <a:r>
              <a:rPr lang="en-US"/>
              <a:t>Click to edit Master subtitle style</a:t>
            </a:r>
            <a:endParaRPr lang="en-GB"/>
          </a:p>
        </p:txBody>
      </p:sp>
      <p:sp>
        <p:nvSpPr>
          <p:cNvPr id="4" name="Date Placeholder 3">
            <a:extLst>
              <a:ext uri="{FF2B5EF4-FFF2-40B4-BE49-F238E27FC236}">
                <a16:creationId xmlns:a16="http://schemas.microsoft.com/office/drawing/2014/main" id="{A3BB2E3B-66D8-43A0-8375-C2975F6B0B3C}"/>
              </a:ext>
            </a:extLst>
          </p:cNvPr>
          <p:cNvSpPr txBox="1">
            <a:spLocks noGrp="1"/>
          </p:cNvSpPr>
          <p:nvPr>
            <p:ph type="dt" sz="half" idx="7"/>
          </p:nvPr>
        </p:nvSpPr>
        <p:spPr/>
        <p:txBody>
          <a:bodyPr/>
          <a:lstStyle>
            <a:lvl1pPr>
              <a:defRPr/>
            </a:lvl1pPr>
          </a:lstStyle>
          <a:p>
            <a:pPr lvl="0"/>
            <a:fld id="{4A25D1A3-0A93-4C94-80FF-26B8FD61124B}" type="datetime1">
              <a:rPr lang="en-GB"/>
              <a:pPr lvl="0"/>
              <a:t>25/05/2023</a:t>
            </a:fld>
            <a:endParaRPr lang="en-GB"/>
          </a:p>
        </p:txBody>
      </p:sp>
      <p:sp>
        <p:nvSpPr>
          <p:cNvPr id="5" name="Footer Placeholder 4">
            <a:extLst>
              <a:ext uri="{FF2B5EF4-FFF2-40B4-BE49-F238E27FC236}">
                <a16:creationId xmlns:a16="http://schemas.microsoft.com/office/drawing/2014/main" id="{049EBF7B-030B-4FD3-BF9C-3574A13BF655}"/>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46ADCB68-464B-40AD-AA5E-AB324273D166}"/>
              </a:ext>
            </a:extLst>
          </p:cNvPr>
          <p:cNvSpPr txBox="1">
            <a:spLocks noGrp="1"/>
          </p:cNvSpPr>
          <p:nvPr>
            <p:ph type="sldNum" sz="quarter" idx="8"/>
          </p:nvPr>
        </p:nvSpPr>
        <p:spPr/>
        <p:txBody>
          <a:bodyPr/>
          <a:lstStyle>
            <a:lvl1pPr>
              <a:defRPr/>
            </a:lvl1pPr>
          </a:lstStyle>
          <a:p>
            <a:pPr lvl="0"/>
            <a:fld id="{8EDFEBC7-7E1D-4B66-8533-8C3175D0D9CD}" type="slidenum">
              <a:t>‹#›</a:t>
            </a:fld>
            <a:endParaRPr lang="en-GB"/>
          </a:p>
        </p:txBody>
      </p:sp>
    </p:spTree>
    <p:extLst>
      <p:ext uri="{BB962C8B-B14F-4D97-AF65-F5344CB8AC3E}">
        <p14:creationId xmlns:p14="http://schemas.microsoft.com/office/powerpoint/2010/main" val="194207077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A4EBA-7EDD-4D71-84C5-3388D0DFE2E5}"/>
              </a:ext>
            </a:extLst>
          </p:cNvPr>
          <p:cNvSpPr txBox="1">
            <a:spLocks noGrp="1"/>
          </p:cNvSpPr>
          <p:nvPr>
            <p:ph type="title"/>
          </p:nvPr>
        </p:nvSpPr>
        <p:spPr/>
        <p:txBody>
          <a:bodyPr/>
          <a:lstStyle>
            <a:lvl1pPr>
              <a:defRPr/>
            </a:lvl1pPr>
          </a:lstStyle>
          <a:p>
            <a:pPr lvl="0"/>
            <a:r>
              <a:rPr lang="en-US"/>
              <a:t>Click to edit Master title style</a:t>
            </a:r>
            <a:endParaRPr lang="en-GB"/>
          </a:p>
        </p:txBody>
      </p:sp>
      <p:sp>
        <p:nvSpPr>
          <p:cNvPr id="3" name="Vertical Text Placeholder 2">
            <a:extLst>
              <a:ext uri="{FF2B5EF4-FFF2-40B4-BE49-F238E27FC236}">
                <a16:creationId xmlns:a16="http://schemas.microsoft.com/office/drawing/2014/main" id="{67E9A5FA-1D8C-4583-A854-FD0F2ABAFF70}"/>
              </a:ext>
            </a:extLst>
          </p:cNvPr>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69FF600-4F19-48F8-846B-B9650CD6BB4A}"/>
              </a:ext>
            </a:extLst>
          </p:cNvPr>
          <p:cNvSpPr txBox="1">
            <a:spLocks noGrp="1"/>
          </p:cNvSpPr>
          <p:nvPr>
            <p:ph type="dt" sz="half" idx="7"/>
          </p:nvPr>
        </p:nvSpPr>
        <p:spPr/>
        <p:txBody>
          <a:bodyPr/>
          <a:lstStyle>
            <a:lvl1pPr>
              <a:defRPr/>
            </a:lvl1pPr>
          </a:lstStyle>
          <a:p>
            <a:pPr lvl="0"/>
            <a:fld id="{81142B93-5A2B-450B-8B37-47C337A7F461}" type="datetime1">
              <a:rPr lang="en-GB"/>
              <a:pPr lvl="0"/>
              <a:t>25/05/2023</a:t>
            </a:fld>
            <a:endParaRPr lang="en-GB"/>
          </a:p>
        </p:txBody>
      </p:sp>
      <p:sp>
        <p:nvSpPr>
          <p:cNvPr id="5" name="Footer Placeholder 4">
            <a:extLst>
              <a:ext uri="{FF2B5EF4-FFF2-40B4-BE49-F238E27FC236}">
                <a16:creationId xmlns:a16="http://schemas.microsoft.com/office/drawing/2014/main" id="{C0739065-D234-4486-AEDA-22F9163913E1}"/>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787DB926-5CE2-4917-ADCF-A3FE6427C7FD}"/>
              </a:ext>
            </a:extLst>
          </p:cNvPr>
          <p:cNvSpPr txBox="1">
            <a:spLocks noGrp="1"/>
          </p:cNvSpPr>
          <p:nvPr>
            <p:ph type="sldNum" sz="quarter" idx="8"/>
          </p:nvPr>
        </p:nvSpPr>
        <p:spPr/>
        <p:txBody>
          <a:bodyPr/>
          <a:lstStyle>
            <a:lvl1pPr>
              <a:defRPr/>
            </a:lvl1pPr>
          </a:lstStyle>
          <a:p>
            <a:pPr lvl="0"/>
            <a:fld id="{F3E280FA-8BD4-4A05-A90E-B4F29B94C0C5}" type="slidenum">
              <a:t>‹#›</a:t>
            </a:fld>
            <a:endParaRPr lang="en-GB"/>
          </a:p>
        </p:txBody>
      </p:sp>
    </p:spTree>
    <p:extLst>
      <p:ext uri="{BB962C8B-B14F-4D97-AF65-F5344CB8AC3E}">
        <p14:creationId xmlns:p14="http://schemas.microsoft.com/office/powerpoint/2010/main" val="2019599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9F0152-33E9-43E5-9815-5EC9B03AC6EA}"/>
              </a:ext>
            </a:extLst>
          </p:cNvPr>
          <p:cNvSpPr txBox="1">
            <a:spLocks noGrp="1"/>
          </p:cNvSpPr>
          <p:nvPr>
            <p:ph type="title" orient="vert"/>
          </p:nvPr>
        </p:nvSpPr>
        <p:spPr>
          <a:xfrm>
            <a:off x="8724903" y="365129"/>
            <a:ext cx="2628899" cy="5811834"/>
          </a:xfrm>
        </p:spPr>
        <p:txBody>
          <a:bodyPr vert="eaVert"/>
          <a:lstStyle>
            <a:lvl1pPr>
              <a:defRPr/>
            </a:lvl1pPr>
          </a:lstStyle>
          <a:p>
            <a:pPr lvl="0"/>
            <a:r>
              <a:rPr lang="en-US"/>
              <a:t>Click to edit Master title style</a:t>
            </a:r>
            <a:endParaRPr lang="en-GB"/>
          </a:p>
        </p:txBody>
      </p:sp>
      <p:sp>
        <p:nvSpPr>
          <p:cNvPr id="3" name="Vertical Text Placeholder 2">
            <a:extLst>
              <a:ext uri="{FF2B5EF4-FFF2-40B4-BE49-F238E27FC236}">
                <a16:creationId xmlns:a16="http://schemas.microsoft.com/office/drawing/2014/main" id="{94F7AE50-B699-4E21-AD6A-E4E8CAFDDB37}"/>
              </a:ext>
            </a:extLst>
          </p:cNvPr>
          <p:cNvSpPr txBox="1">
            <a:spLocks noGrp="1"/>
          </p:cNvSpPr>
          <p:nvPr>
            <p:ph type="body" orient="vert" idx="1"/>
          </p:nvPr>
        </p:nvSpPr>
        <p:spPr>
          <a:xfrm>
            <a:off x="838203" y="365129"/>
            <a:ext cx="7734296" cy="5811834"/>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854F83F-6880-4826-B7A6-1FB1A919C57A}"/>
              </a:ext>
            </a:extLst>
          </p:cNvPr>
          <p:cNvSpPr txBox="1">
            <a:spLocks noGrp="1"/>
          </p:cNvSpPr>
          <p:nvPr>
            <p:ph type="dt" sz="half" idx="7"/>
          </p:nvPr>
        </p:nvSpPr>
        <p:spPr/>
        <p:txBody>
          <a:bodyPr/>
          <a:lstStyle>
            <a:lvl1pPr>
              <a:defRPr/>
            </a:lvl1pPr>
          </a:lstStyle>
          <a:p>
            <a:pPr lvl="0"/>
            <a:fld id="{6E063067-B603-41EE-A9A7-41899DD775E6}" type="datetime1">
              <a:rPr lang="en-GB"/>
              <a:pPr lvl="0"/>
              <a:t>25/05/2023</a:t>
            </a:fld>
            <a:endParaRPr lang="en-GB"/>
          </a:p>
        </p:txBody>
      </p:sp>
      <p:sp>
        <p:nvSpPr>
          <p:cNvPr id="5" name="Footer Placeholder 4">
            <a:extLst>
              <a:ext uri="{FF2B5EF4-FFF2-40B4-BE49-F238E27FC236}">
                <a16:creationId xmlns:a16="http://schemas.microsoft.com/office/drawing/2014/main" id="{0C3F6651-4757-4750-B5CA-D68758D35AFA}"/>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6336E88B-E798-46DF-BDB3-E419282976AD}"/>
              </a:ext>
            </a:extLst>
          </p:cNvPr>
          <p:cNvSpPr txBox="1">
            <a:spLocks noGrp="1"/>
          </p:cNvSpPr>
          <p:nvPr>
            <p:ph type="sldNum" sz="quarter" idx="8"/>
          </p:nvPr>
        </p:nvSpPr>
        <p:spPr/>
        <p:txBody>
          <a:bodyPr/>
          <a:lstStyle>
            <a:lvl1pPr>
              <a:defRPr/>
            </a:lvl1pPr>
          </a:lstStyle>
          <a:p>
            <a:pPr lvl="0"/>
            <a:fld id="{5B1CB181-579F-471F-9256-CB2C169A7797}" type="slidenum">
              <a:t>‹#›</a:t>
            </a:fld>
            <a:endParaRPr lang="en-GB"/>
          </a:p>
        </p:txBody>
      </p:sp>
    </p:spTree>
    <p:extLst>
      <p:ext uri="{BB962C8B-B14F-4D97-AF65-F5344CB8AC3E}">
        <p14:creationId xmlns:p14="http://schemas.microsoft.com/office/powerpoint/2010/main" val="11196518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43600-4193-4049-9D7E-DC5FE8465EC4}"/>
              </a:ext>
            </a:extLst>
          </p:cNvPr>
          <p:cNvSpPr txBox="1">
            <a:spLocks noGrp="1"/>
          </p:cNvSpPr>
          <p:nvPr>
            <p:ph type="title"/>
          </p:nvPr>
        </p:nvSpPr>
        <p:spPr/>
        <p:txBody>
          <a:bodyPr/>
          <a:lstStyle>
            <a:lvl1pPr>
              <a:defRPr/>
            </a:lvl1pPr>
          </a:lstStyle>
          <a:p>
            <a:pPr lvl="0"/>
            <a:r>
              <a:rPr lang="en-US"/>
              <a:t>Click to edit Master title style</a:t>
            </a:r>
            <a:endParaRPr lang="en-GB"/>
          </a:p>
        </p:txBody>
      </p:sp>
      <p:sp>
        <p:nvSpPr>
          <p:cNvPr id="3" name="Content Placeholder 2">
            <a:extLst>
              <a:ext uri="{FF2B5EF4-FFF2-40B4-BE49-F238E27FC236}">
                <a16:creationId xmlns:a16="http://schemas.microsoft.com/office/drawing/2014/main" id="{7CF94075-3F16-4E08-A33E-1DE8E59C1CEE}"/>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0908924-35A9-4D75-8DB7-F36F14CE60D0}"/>
              </a:ext>
            </a:extLst>
          </p:cNvPr>
          <p:cNvSpPr txBox="1">
            <a:spLocks noGrp="1"/>
          </p:cNvSpPr>
          <p:nvPr>
            <p:ph type="dt" sz="half" idx="7"/>
          </p:nvPr>
        </p:nvSpPr>
        <p:spPr/>
        <p:txBody>
          <a:bodyPr/>
          <a:lstStyle>
            <a:lvl1pPr>
              <a:defRPr/>
            </a:lvl1pPr>
          </a:lstStyle>
          <a:p>
            <a:pPr lvl="0"/>
            <a:fld id="{6F249873-F8C6-4397-84F9-F8EC0F22A697}" type="datetime1">
              <a:rPr lang="en-GB"/>
              <a:pPr lvl="0"/>
              <a:t>25/05/2023</a:t>
            </a:fld>
            <a:endParaRPr lang="en-GB"/>
          </a:p>
        </p:txBody>
      </p:sp>
      <p:sp>
        <p:nvSpPr>
          <p:cNvPr id="5" name="Footer Placeholder 4">
            <a:extLst>
              <a:ext uri="{FF2B5EF4-FFF2-40B4-BE49-F238E27FC236}">
                <a16:creationId xmlns:a16="http://schemas.microsoft.com/office/drawing/2014/main" id="{6F081E53-D070-4843-A163-7D384618DEF1}"/>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026B19BA-121B-4DBE-A21D-F2C0FF910336}"/>
              </a:ext>
            </a:extLst>
          </p:cNvPr>
          <p:cNvSpPr txBox="1">
            <a:spLocks noGrp="1"/>
          </p:cNvSpPr>
          <p:nvPr>
            <p:ph type="sldNum" sz="quarter" idx="8"/>
          </p:nvPr>
        </p:nvSpPr>
        <p:spPr/>
        <p:txBody>
          <a:bodyPr/>
          <a:lstStyle>
            <a:lvl1pPr>
              <a:defRPr/>
            </a:lvl1pPr>
          </a:lstStyle>
          <a:p>
            <a:pPr lvl="0"/>
            <a:fld id="{E1A587C5-AECA-423D-8EA8-7D6A6FE2B226}" type="slidenum">
              <a:t>‹#›</a:t>
            </a:fld>
            <a:endParaRPr lang="en-GB"/>
          </a:p>
        </p:txBody>
      </p:sp>
    </p:spTree>
    <p:extLst>
      <p:ext uri="{BB962C8B-B14F-4D97-AF65-F5344CB8AC3E}">
        <p14:creationId xmlns:p14="http://schemas.microsoft.com/office/powerpoint/2010/main" val="248141733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A7042-6FBA-4E2A-94C3-044912467EE1}"/>
              </a:ext>
            </a:extLst>
          </p:cNvPr>
          <p:cNvSpPr txBox="1">
            <a:spLocks noGrp="1"/>
          </p:cNvSpPr>
          <p:nvPr>
            <p:ph type="title"/>
          </p:nvPr>
        </p:nvSpPr>
        <p:spPr>
          <a:xfrm>
            <a:off x="831847" y="1709735"/>
            <a:ext cx="10515600" cy="2852735"/>
          </a:xfrm>
        </p:spPr>
        <p:txBody>
          <a:bodyPr anchor="b"/>
          <a:lstStyle>
            <a:lvl1pPr>
              <a:defRPr sz="6000"/>
            </a:lvl1pPr>
          </a:lstStyle>
          <a:p>
            <a:pPr lvl="0"/>
            <a:r>
              <a:rPr lang="en-US"/>
              <a:t>Click to edit Master title style</a:t>
            </a:r>
            <a:endParaRPr lang="en-GB"/>
          </a:p>
        </p:txBody>
      </p:sp>
      <p:sp>
        <p:nvSpPr>
          <p:cNvPr id="3" name="Text Placeholder 2">
            <a:extLst>
              <a:ext uri="{FF2B5EF4-FFF2-40B4-BE49-F238E27FC236}">
                <a16:creationId xmlns:a16="http://schemas.microsoft.com/office/drawing/2014/main" id="{07886B77-1A88-44A0-BB20-3414F40E7A78}"/>
              </a:ext>
            </a:extLst>
          </p:cNvPr>
          <p:cNvSpPr txBox="1">
            <a:spLocks noGrp="1"/>
          </p:cNvSpPr>
          <p:nvPr>
            <p:ph type="body" idx="1"/>
          </p:nvPr>
        </p:nvSpPr>
        <p:spPr>
          <a:xfrm>
            <a:off x="831847" y="4589465"/>
            <a:ext cx="10515600" cy="1500182"/>
          </a:xfrm>
        </p:spPr>
        <p:txBody>
          <a:bodyPr/>
          <a:lstStyle>
            <a:lvl1pPr marL="0" indent="0">
              <a:buNone/>
              <a:defRPr sz="2400">
                <a:solidFill>
                  <a:srgbClr val="898989"/>
                </a:solidFill>
              </a:defRPr>
            </a:lvl1pPr>
          </a:lstStyle>
          <a:p>
            <a:pPr lvl="0"/>
            <a:r>
              <a:rPr lang="en-US"/>
              <a:t>Click to edit Master text styles</a:t>
            </a:r>
          </a:p>
        </p:txBody>
      </p:sp>
      <p:sp>
        <p:nvSpPr>
          <p:cNvPr id="4" name="Date Placeholder 3">
            <a:extLst>
              <a:ext uri="{FF2B5EF4-FFF2-40B4-BE49-F238E27FC236}">
                <a16:creationId xmlns:a16="http://schemas.microsoft.com/office/drawing/2014/main" id="{09036A58-DBF0-437B-B744-342F81B26329}"/>
              </a:ext>
            </a:extLst>
          </p:cNvPr>
          <p:cNvSpPr txBox="1">
            <a:spLocks noGrp="1"/>
          </p:cNvSpPr>
          <p:nvPr>
            <p:ph type="dt" sz="half" idx="7"/>
          </p:nvPr>
        </p:nvSpPr>
        <p:spPr/>
        <p:txBody>
          <a:bodyPr/>
          <a:lstStyle>
            <a:lvl1pPr>
              <a:defRPr/>
            </a:lvl1pPr>
          </a:lstStyle>
          <a:p>
            <a:pPr lvl="0"/>
            <a:fld id="{C12BD4ED-6206-4BF6-96F8-E25353DC0FB4}" type="datetime1">
              <a:rPr lang="en-GB"/>
              <a:pPr lvl="0"/>
              <a:t>25/05/2023</a:t>
            </a:fld>
            <a:endParaRPr lang="en-GB"/>
          </a:p>
        </p:txBody>
      </p:sp>
      <p:sp>
        <p:nvSpPr>
          <p:cNvPr id="5" name="Footer Placeholder 4">
            <a:extLst>
              <a:ext uri="{FF2B5EF4-FFF2-40B4-BE49-F238E27FC236}">
                <a16:creationId xmlns:a16="http://schemas.microsoft.com/office/drawing/2014/main" id="{ED4E4042-FA18-404B-9EEE-6E081827CB96}"/>
              </a:ext>
            </a:extLst>
          </p:cNvPr>
          <p:cNvSpPr txBox="1">
            <a:spLocks noGrp="1"/>
          </p:cNvSpPr>
          <p:nvPr>
            <p:ph type="ftr" sz="quarter" idx="9"/>
          </p:nvPr>
        </p:nvSpPr>
        <p:spPr/>
        <p:txBody>
          <a:bodyPr/>
          <a:lstStyle>
            <a:lvl1pPr>
              <a:defRPr/>
            </a:lvl1pPr>
          </a:lstStyle>
          <a:p>
            <a:pPr lvl="0"/>
            <a:endParaRPr lang="en-GB"/>
          </a:p>
        </p:txBody>
      </p:sp>
      <p:sp>
        <p:nvSpPr>
          <p:cNvPr id="6" name="Slide Number Placeholder 5">
            <a:extLst>
              <a:ext uri="{FF2B5EF4-FFF2-40B4-BE49-F238E27FC236}">
                <a16:creationId xmlns:a16="http://schemas.microsoft.com/office/drawing/2014/main" id="{3050B63E-4F11-462B-B05A-DB120FBB541E}"/>
              </a:ext>
            </a:extLst>
          </p:cNvPr>
          <p:cNvSpPr txBox="1">
            <a:spLocks noGrp="1"/>
          </p:cNvSpPr>
          <p:nvPr>
            <p:ph type="sldNum" sz="quarter" idx="8"/>
          </p:nvPr>
        </p:nvSpPr>
        <p:spPr/>
        <p:txBody>
          <a:bodyPr/>
          <a:lstStyle>
            <a:lvl1pPr>
              <a:defRPr/>
            </a:lvl1pPr>
          </a:lstStyle>
          <a:p>
            <a:pPr lvl="0"/>
            <a:fld id="{772C7B85-F530-430C-9C09-92C7ED3254AE}" type="slidenum">
              <a:t>‹#›</a:t>
            </a:fld>
            <a:endParaRPr lang="en-GB"/>
          </a:p>
        </p:txBody>
      </p:sp>
    </p:spTree>
    <p:extLst>
      <p:ext uri="{BB962C8B-B14F-4D97-AF65-F5344CB8AC3E}">
        <p14:creationId xmlns:p14="http://schemas.microsoft.com/office/powerpoint/2010/main" val="5106296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B97FF-3134-4453-944F-0C817F31C11D}"/>
              </a:ext>
            </a:extLst>
          </p:cNvPr>
          <p:cNvSpPr txBox="1">
            <a:spLocks noGrp="1"/>
          </p:cNvSpPr>
          <p:nvPr>
            <p:ph type="title"/>
          </p:nvPr>
        </p:nvSpPr>
        <p:spPr/>
        <p:txBody>
          <a:bodyPr/>
          <a:lstStyle>
            <a:lvl1pPr>
              <a:defRPr/>
            </a:lvl1pPr>
          </a:lstStyle>
          <a:p>
            <a:pPr lvl="0"/>
            <a:r>
              <a:rPr lang="en-US"/>
              <a:t>Click to edit Master title style</a:t>
            </a:r>
            <a:endParaRPr lang="en-GB"/>
          </a:p>
        </p:txBody>
      </p:sp>
      <p:sp>
        <p:nvSpPr>
          <p:cNvPr id="3" name="Content Placeholder 2">
            <a:extLst>
              <a:ext uri="{FF2B5EF4-FFF2-40B4-BE49-F238E27FC236}">
                <a16:creationId xmlns:a16="http://schemas.microsoft.com/office/drawing/2014/main" id="{9967A09F-10AB-467A-8401-201B573A169C}"/>
              </a:ext>
            </a:extLst>
          </p:cNvPr>
          <p:cNvSpPr txBox="1">
            <a:spLocks noGrp="1"/>
          </p:cNvSpPr>
          <p:nvPr>
            <p:ph idx="1"/>
          </p:nvPr>
        </p:nvSpPr>
        <p:spPr>
          <a:xfrm>
            <a:off x="838203" y="1825627"/>
            <a:ext cx="5181603" cy="4351336"/>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3F3A789C-D4AB-4713-A8CD-F83344645257}"/>
              </a:ext>
            </a:extLst>
          </p:cNvPr>
          <p:cNvSpPr txBox="1">
            <a:spLocks noGrp="1"/>
          </p:cNvSpPr>
          <p:nvPr>
            <p:ph idx="2"/>
          </p:nvPr>
        </p:nvSpPr>
        <p:spPr>
          <a:xfrm>
            <a:off x="6172200" y="1825627"/>
            <a:ext cx="5181603" cy="4351336"/>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97B0190-FCD0-4E76-AD78-D1CDCC84B046}"/>
              </a:ext>
            </a:extLst>
          </p:cNvPr>
          <p:cNvSpPr txBox="1">
            <a:spLocks noGrp="1"/>
          </p:cNvSpPr>
          <p:nvPr>
            <p:ph type="dt" sz="half" idx="7"/>
          </p:nvPr>
        </p:nvSpPr>
        <p:spPr/>
        <p:txBody>
          <a:bodyPr/>
          <a:lstStyle>
            <a:lvl1pPr>
              <a:defRPr/>
            </a:lvl1pPr>
          </a:lstStyle>
          <a:p>
            <a:pPr lvl="0"/>
            <a:fld id="{39B86B4E-481C-4780-B006-4B46E923812F}" type="datetime1">
              <a:rPr lang="en-GB"/>
              <a:pPr lvl="0"/>
              <a:t>25/05/2023</a:t>
            </a:fld>
            <a:endParaRPr lang="en-GB"/>
          </a:p>
        </p:txBody>
      </p:sp>
      <p:sp>
        <p:nvSpPr>
          <p:cNvPr id="6" name="Footer Placeholder 5">
            <a:extLst>
              <a:ext uri="{FF2B5EF4-FFF2-40B4-BE49-F238E27FC236}">
                <a16:creationId xmlns:a16="http://schemas.microsoft.com/office/drawing/2014/main" id="{D7081F56-22BD-479F-AAA2-8AB645D47F2A}"/>
              </a:ext>
            </a:extLst>
          </p:cNvPr>
          <p:cNvSpPr txBox="1">
            <a:spLocks noGrp="1"/>
          </p:cNvSpPr>
          <p:nvPr>
            <p:ph type="ftr" sz="quarter" idx="9"/>
          </p:nvPr>
        </p:nvSpPr>
        <p:spPr/>
        <p:txBody>
          <a:bodyPr/>
          <a:lstStyle>
            <a:lvl1pPr>
              <a:defRPr/>
            </a:lvl1pPr>
          </a:lstStyle>
          <a:p>
            <a:pPr lvl="0"/>
            <a:endParaRPr lang="en-GB"/>
          </a:p>
        </p:txBody>
      </p:sp>
      <p:sp>
        <p:nvSpPr>
          <p:cNvPr id="7" name="Slide Number Placeholder 6">
            <a:extLst>
              <a:ext uri="{FF2B5EF4-FFF2-40B4-BE49-F238E27FC236}">
                <a16:creationId xmlns:a16="http://schemas.microsoft.com/office/drawing/2014/main" id="{C29244C1-108C-4089-BCE4-DC215B072362}"/>
              </a:ext>
            </a:extLst>
          </p:cNvPr>
          <p:cNvSpPr txBox="1">
            <a:spLocks noGrp="1"/>
          </p:cNvSpPr>
          <p:nvPr>
            <p:ph type="sldNum" sz="quarter" idx="8"/>
          </p:nvPr>
        </p:nvSpPr>
        <p:spPr/>
        <p:txBody>
          <a:bodyPr/>
          <a:lstStyle>
            <a:lvl1pPr>
              <a:defRPr/>
            </a:lvl1pPr>
          </a:lstStyle>
          <a:p>
            <a:pPr lvl="0"/>
            <a:fld id="{6CF52EB1-DF95-468D-9B28-B4F39612EFF7}" type="slidenum">
              <a:t>‹#›</a:t>
            </a:fld>
            <a:endParaRPr lang="en-GB"/>
          </a:p>
        </p:txBody>
      </p:sp>
    </p:spTree>
    <p:extLst>
      <p:ext uri="{BB962C8B-B14F-4D97-AF65-F5344CB8AC3E}">
        <p14:creationId xmlns:p14="http://schemas.microsoft.com/office/powerpoint/2010/main" val="2366516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C146E-4AF7-4834-8B14-CD2F1E0BD84B}"/>
              </a:ext>
            </a:extLst>
          </p:cNvPr>
          <p:cNvSpPr txBox="1">
            <a:spLocks noGrp="1"/>
          </p:cNvSpPr>
          <p:nvPr>
            <p:ph type="title"/>
          </p:nvPr>
        </p:nvSpPr>
        <p:spPr>
          <a:xfrm>
            <a:off x="839784" y="365129"/>
            <a:ext cx="10515600" cy="1325559"/>
          </a:xfrm>
        </p:spPr>
        <p:txBody>
          <a:bodyPr/>
          <a:lstStyle>
            <a:lvl1pPr>
              <a:defRPr/>
            </a:lvl1pPr>
          </a:lstStyle>
          <a:p>
            <a:pPr lvl="0"/>
            <a:r>
              <a:rPr lang="en-US"/>
              <a:t>Click to edit Master title style</a:t>
            </a:r>
            <a:endParaRPr lang="en-GB"/>
          </a:p>
        </p:txBody>
      </p:sp>
      <p:sp>
        <p:nvSpPr>
          <p:cNvPr id="3" name="Text Placeholder 2">
            <a:extLst>
              <a:ext uri="{FF2B5EF4-FFF2-40B4-BE49-F238E27FC236}">
                <a16:creationId xmlns:a16="http://schemas.microsoft.com/office/drawing/2014/main" id="{F7142E8B-DF6D-4AE5-895A-9EE6BC0834E9}"/>
              </a:ext>
            </a:extLst>
          </p:cNvPr>
          <p:cNvSpPr txBox="1">
            <a:spLocks noGrp="1"/>
          </p:cNvSpPr>
          <p:nvPr>
            <p:ph type="body" idx="1"/>
          </p:nvPr>
        </p:nvSpPr>
        <p:spPr>
          <a:xfrm>
            <a:off x="839784" y="1681160"/>
            <a:ext cx="5157782" cy="823910"/>
          </a:xfrm>
        </p:spPr>
        <p:txBody>
          <a:bodyPr anchor="b"/>
          <a:lstStyle>
            <a:lvl1pPr marL="0" indent="0">
              <a:buNone/>
              <a:defRPr sz="2400" b="1"/>
            </a:lvl1pPr>
          </a:lstStyle>
          <a:p>
            <a:pPr lvl="0"/>
            <a:r>
              <a:rPr lang="en-US"/>
              <a:t>Click to edit Master text styles</a:t>
            </a:r>
          </a:p>
        </p:txBody>
      </p:sp>
      <p:sp>
        <p:nvSpPr>
          <p:cNvPr id="4" name="Content Placeholder 3">
            <a:extLst>
              <a:ext uri="{FF2B5EF4-FFF2-40B4-BE49-F238E27FC236}">
                <a16:creationId xmlns:a16="http://schemas.microsoft.com/office/drawing/2014/main" id="{FFBA3524-0497-4327-9523-35395CE33723}"/>
              </a:ext>
            </a:extLst>
          </p:cNvPr>
          <p:cNvSpPr txBox="1">
            <a:spLocks noGrp="1"/>
          </p:cNvSpPr>
          <p:nvPr>
            <p:ph idx="2"/>
          </p:nvPr>
        </p:nvSpPr>
        <p:spPr>
          <a:xfrm>
            <a:off x="839784" y="2505071"/>
            <a:ext cx="5157782" cy="3684583"/>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965CC812-CEF1-49EA-812F-C2D9399A92EA}"/>
              </a:ext>
            </a:extLst>
          </p:cNvPr>
          <p:cNvSpPr txBox="1">
            <a:spLocks noGrp="1"/>
          </p:cNvSpPr>
          <p:nvPr>
            <p:ph type="body" idx="3"/>
          </p:nvPr>
        </p:nvSpPr>
        <p:spPr>
          <a:xfrm>
            <a:off x="6172200" y="1681160"/>
            <a:ext cx="5183184" cy="823910"/>
          </a:xfrm>
        </p:spPr>
        <p:txBody>
          <a:bodyPr anchor="b"/>
          <a:lstStyle>
            <a:lvl1pPr marL="0" indent="0">
              <a:buNone/>
              <a:defRPr sz="2400" b="1"/>
            </a:lvl1pPr>
          </a:lstStyle>
          <a:p>
            <a:pPr lvl="0"/>
            <a:r>
              <a:rPr lang="en-US"/>
              <a:t>Click to edit Master text styles</a:t>
            </a:r>
          </a:p>
        </p:txBody>
      </p:sp>
      <p:sp>
        <p:nvSpPr>
          <p:cNvPr id="6" name="Content Placeholder 5">
            <a:extLst>
              <a:ext uri="{FF2B5EF4-FFF2-40B4-BE49-F238E27FC236}">
                <a16:creationId xmlns:a16="http://schemas.microsoft.com/office/drawing/2014/main" id="{610DF637-92CE-4693-A559-B439BE3582C4}"/>
              </a:ext>
            </a:extLst>
          </p:cNvPr>
          <p:cNvSpPr txBox="1">
            <a:spLocks noGrp="1"/>
          </p:cNvSpPr>
          <p:nvPr>
            <p:ph idx="4"/>
          </p:nvPr>
        </p:nvSpPr>
        <p:spPr>
          <a:xfrm>
            <a:off x="6172200" y="2505071"/>
            <a:ext cx="5183184" cy="3684583"/>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E9256A7-111C-49F5-B70B-48937CACE4FC}"/>
              </a:ext>
            </a:extLst>
          </p:cNvPr>
          <p:cNvSpPr txBox="1">
            <a:spLocks noGrp="1"/>
          </p:cNvSpPr>
          <p:nvPr>
            <p:ph type="dt" sz="half" idx="7"/>
          </p:nvPr>
        </p:nvSpPr>
        <p:spPr/>
        <p:txBody>
          <a:bodyPr/>
          <a:lstStyle>
            <a:lvl1pPr>
              <a:defRPr/>
            </a:lvl1pPr>
          </a:lstStyle>
          <a:p>
            <a:pPr lvl="0"/>
            <a:fld id="{4D4B0C8B-6A6B-4F9A-AD92-C7A874294C43}" type="datetime1">
              <a:rPr lang="en-GB"/>
              <a:pPr lvl="0"/>
              <a:t>25/05/2023</a:t>
            </a:fld>
            <a:endParaRPr lang="en-GB"/>
          </a:p>
        </p:txBody>
      </p:sp>
      <p:sp>
        <p:nvSpPr>
          <p:cNvPr id="8" name="Footer Placeholder 7">
            <a:extLst>
              <a:ext uri="{FF2B5EF4-FFF2-40B4-BE49-F238E27FC236}">
                <a16:creationId xmlns:a16="http://schemas.microsoft.com/office/drawing/2014/main" id="{8145173D-4E52-4C15-B70E-50C36E96760E}"/>
              </a:ext>
            </a:extLst>
          </p:cNvPr>
          <p:cNvSpPr txBox="1">
            <a:spLocks noGrp="1"/>
          </p:cNvSpPr>
          <p:nvPr>
            <p:ph type="ftr" sz="quarter" idx="9"/>
          </p:nvPr>
        </p:nvSpPr>
        <p:spPr/>
        <p:txBody>
          <a:bodyPr/>
          <a:lstStyle>
            <a:lvl1pPr>
              <a:defRPr/>
            </a:lvl1pPr>
          </a:lstStyle>
          <a:p>
            <a:pPr lvl="0"/>
            <a:endParaRPr lang="en-GB"/>
          </a:p>
        </p:txBody>
      </p:sp>
      <p:sp>
        <p:nvSpPr>
          <p:cNvPr id="9" name="Slide Number Placeholder 8">
            <a:extLst>
              <a:ext uri="{FF2B5EF4-FFF2-40B4-BE49-F238E27FC236}">
                <a16:creationId xmlns:a16="http://schemas.microsoft.com/office/drawing/2014/main" id="{8F1BBF5F-732A-48F7-A7BD-C4E18FFBC5EE}"/>
              </a:ext>
            </a:extLst>
          </p:cNvPr>
          <p:cNvSpPr txBox="1">
            <a:spLocks noGrp="1"/>
          </p:cNvSpPr>
          <p:nvPr>
            <p:ph type="sldNum" sz="quarter" idx="8"/>
          </p:nvPr>
        </p:nvSpPr>
        <p:spPr/>
        <p:txBody>
          <a:bodyPr/>
          <a:lstStyle>
            <a:lvl1pPr>
              <a:defRPr/>
            </a:lvl1pPr>
          </a:lstStyle>
          <a:p>
            <a:pPr lvl="0"/>
            <a:fld id="{EF074826-7FA0-4CC4-AA50-76D0B3FD8C20}" type="slidenum">
              <a:t>‹#›</a:t>
            </a:fld>
            <a:endParaRPr lang="en-GB"/>
          </a:p>
        </p:txBody>
      </p:sp>
    </p:spTree>
    <p:extLst>
      <p:ext uri="{BB962C8B-B14F-4D97-AF65-F5344CB8AC3E}">
        <p14:creationId xmlns:p14="http://schemas.microsoft.com/office/powerpoint/2010/main" val="904173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A2E71-4B52-4A86-8DF2-7F41875293E6}"/>
              </a:ext>
            </a:extLst>
          </p:cNvPr>
          <p:cNvSpPr txBox="1">
            <a:spLocks noGrp="1"/>
          </p:cNvSpPr>
          <p:nvPr>
            <p:ph type="title"/>
          </p:nvPr>
        </p:nvSpPr>
        <p:spPr/>
        <p:txBody>
          <a:bodyPr/>
          <a:lstStyle>
            <a:lvl1pPr>
              <a:defRPr/>
            </a:lvl1pPr>
          </a:lstStyle>
          <a:p>
            <a:pPr lvl="0"/>
            <a:r>
              <a:rPr lang="en-US"/>
              <a:t>Click to edit Master title style</a:t>
            </a:r>
            <a:endParaRPr lang="en-GB"/>
          </a:p>
        </p:txBody>
      </p:sp>
      <p:sp>
        <p:nvSpPr>
          <p:cNvPr id="3" name="Date Placeholder 2">
            <a:extLst>
              <a:ext uri="{FF2B5EF4-FFF2-40B4-BE49-F238E27FC236}">
                <a16:creationId xmlns:a16="http://schemas.microsoft.com/office/drawing/2014/main" id="{4E150227-4160-4A65-82D1-C3BA96320E1B}"/>
              </a:ext>
            </a:extLst>
          </p:cNvPr>
          <p:cNvSpPr txBox="1">
            <a:spLocks noGrp="1"/>
          </p:cNvSpPr>
          <p:nvPr>
            <p:ph type="dt" sz="half" idx="7"/>
          </p:nvPr>
        </p:nvSpPr>
        <p:spPr/>
        <p:txBody>
          <a:bodyPr/>
          <a:lstStyle>
            <a:lvl1pPr>
              <a:defRPr/>
            </a:lvl1pPr>
          </a:lstStyle>
          <a:p>
            <a:pPr lvl="0"/>
            <a:fld id="{2242089C-BC90-4A09-BBF2-11ACCFCC6AAC}" type="datetime1">
              <a:rPr lang="en-GB"/>
              <a:pPr lvl="0"/>
              <a:t>25/05/2023</a:t>
            </a:fld>
            <a:endParaRPr lang="en-GB"/>
          </a:p>
        </p:txBody>
      </p:sp>
      <p:sp>
        <p:nvSpPr>
          <p:cNvPr id="4" name="Footer Placeholder 3">
            <a:extLst>
              <a:ext uri="{FF2B5EF4-FFF2-40B4-BE49-F238E27FC236}">
                <a16:creationId xmlns:a16="http://schemas.microsoft.com/office/drawing/2014/main" id="{BD53F245-9C55-4372-83F3-B76EB9BB3462}"/>
              </a:ext>
            </a:extLst>
          </p:cNvPr>
          <p:cNvSpPr txBox="1">
            <a:spLocks noGrp="1"/>
          </p:cNvSpPr>
          <p:nvPr>
            <p:ph type="ftr" sz="quarter" idx="9"/>
          </p:nvPr>
        </p:nvSpPr>
        <p:spPr/>
        <p:txBody>
          <a:bodyPr/>
          <a:lstStyle>
            <a:lvl1pPr>
              <a:defRPr/>
            </a:lvl1pPr>
          </a:lstStyle>
          <a:p>
            <a:pPr lvl="0"/>
            <a:endParaRPr lang="en-GB"/>
          </a:p>
        </p:txBody>
      </p:sp>
      <p:sp>
        <p:nvSpPr>
          <p:cNvPr id="5" name="Slide Number Placeholder 4">
            <a:extLst>
              <a:ext uri="{FF2B5EF4-FFF2-40B4-BE49-F238E27FC236}">
                <a16:creationId xmlns:a16="http://schemas.microsoft.com/office/drawing/2014/main" id="{6273BB15-1C8E-40EB-ACD5-122B18B9C72F}"/>
              </a:ext>
            </a:extLst>
          </p:cNvPr>
          <p:cNvSpPr txBox="1">
            <a:spLocks noGrp="1"/>
          </p:cNvSpPr>
          <p:nvPr>
            <p:ph type="sldNum" sz="quarter" idx="8"/>
          </p:nvPr>
        </p:nvSpPr>
        <p:spPr/>
        <p:txBody>
          <a:bodyPr/>
          <a:lstStyle>
            <a:lvl1pPr>
              <a:defRPr/>
            </a:lvl1pPr>
          </a:lstStyle>
          <a:p>
            <a:pPr lvl="0"/>
            <a:fld id="{32F334AB-BC62-40DE-B5C6-6CC18338FB64}" type="slidenum">
              <a:t>‹#›</a:t>
            </a:fld>
            <a:endParaRPr lang="en-GB"/>
          </a:p>
        </p:txBody>
      </p:sp>
    </p:spTree>
    <p:extLst>
      <p:ext uri="{BB962C8B-B14F-4D97-AF65-F5344CB8AC3E}">
        <p14:creationId xmlns:p14="http://schemas.microsoft.com/office/powerpoint/2010/main" val="19263278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291FEB-16BE-477E-9FBC-3C57BD6FC165}"/>
              </a:ext>
            </a:extLst>
          </p:cNvPr>
          <p:cNvSpPr txBox="1">
            <a:spLocks noGrp="1"/>
          </p:cNvSpPr>
          <p:nvPr>
            <p:ph type="dt" sz="half" idx="7"/>
          </p:nvPr>
        </p:nvSpPr>
        <p:spPr/>
        <p:txBody>
          <a:bodyPr/>
          <a:lstStyle>
            <a:lvl1pPr>
              <a:defRPr/>
            </a:lvl1pPr>
          </a:lstStyle>
          <a:p>
            <a:pPr lvl="0"/>
            <a:fld id="{9E45A0C3-C9A4-409A-ABC1-542A7544900D}" type="datetime1">
              <a:rPr lang="en-GB"/>
              <a:pPr lvl="0"/>
              <a:t>25/05/2023</a:t>
            </a:fld>
            <a:endParaRPr lang="en-GB"/>
          </a:p>
        </p:txBody>
      </p:sp>
      <p:sp>
        <p:nvSpPr>
          <p:cNvPr id="3" name="Footer Placeholder 2">
            <a:extLst>
              <a:ext uri="{FF2B5EF4-FFF2-40B4-BE49-F238E27FC236}">
                <a16:creationId xmlns:a16="http://schemas.microsoft.com/office/drawing/2014/main" id="{61096FB0-605D-4751-8632-517A634DD993}"/>
              </a:ext>
            </a:extLst>
          </p:cNvPr>
          <p:cNvSpPr txBox="1">
            <a:spLocks noGrp="1"/>
          </p:cNvSpPr>
          <p:nvPr>
            <p:ph type="ftr" sz="quarter" idx="9"/>
          </p:nvPr>
        </p:nvSpPr>
        <p:spPr/>
        <p:txBody>
          <a:bodyPr/>
          <a:lstStyle>
            <a:lvl1pPr>
              <a:defRPr/>
            </a:lvl1pPr>
          </a:lstStyle>
          <a:p>
            <a:pPr lvl="0"/>
            <a:endParaRPr lang="en-GB"/>
          </a:p>
        </p:txBody>
      </p:sp>
      <p:sp>
        <p:nvSpPr>
          <p:cNvPr id="4" name="Slide Number Placeholder 3">
            <a:extLst>
              <a:ext uri="{FF2B5EF4-FFF2-40B4-BE49-F238E27FC236}">
                <a16:creationId xmlns:a16="http://schemas.microsoft.com/office/drawing/2014/main" id="{79257AD1-EF5D-4DE1-86DA-C821852950C9}"/>
              </a:ext>
            </a:extLst>
          </p:cNvPr>
          <p:cNvSpPr txBox="1">
            <a:spLocks noGrp="1"/>
          </p:cNvSpPr>
          <p:nvPr>
            <p:ph type="sldNum" sz="quarter" idx="8"/>
          </p:nvPr>
        </p:nvSpPr>
        <p:spPr/>
        <p:txBody>
          <a:bodyPr/>
          <a:lstStyle>
            <a:lvl1pPr>
              <a:defRPr/>
            </a:lvl1pPr>
          </a:lstStyle>
          <a:p>
            <a:pPr lvl="0"/>
            <a:fld id="{FEF18557-F3A6-4CF4-95FE-A175EBDA5FD4}" type="slidenum">
              <a:t>‹#›</a:t>
            </a:fld>
            <a:endParaRPr lang="en-GB"/>
          </a:p>
        </p:txBody>
      </p:sp>
    </p:spTree>
    <p:extLst>
      <p:ext uri="{BB962C8B-B14F-4D97-AF65-F5344CB8AC3E}">
        <p14:creationId xmlns:p14="http://schemas.microsoft.com/office/powerpoint/2010/main" val="3471619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82753-69E5-4D1B-BCE6-61A81DF2D96E}"/>
              </a:ext>
            </a:extLst>
          </p:cNvPr>
          <p:cNvSpPr txBox="1">
            <a:spLocks noGrp="1"/>
          </p:cNvSpPr>
          <p:nvPr>
            <p:ph type="title"/>
          </p:nvPr>
        </p:nvSpPr>
        <p:spPr>
          <a:xfrm>
            <a:off x="839784" y="457200"/>
            <a:ext cx="3932240" cy="1600200"/>
          </a:xfrm>
        </p:spPr>
        <p:txBody>
          <a:bodyPr anchor="b"/>
          <a:lstStyle>
            <a:lvl1pPr>
              <a:defRPr sz="3200"/>
            </a:lvl1pPr>
          </a:lstStyle>
          <a:p>
            <a:pPr lvl="0"/>
            <a:r>
              <a:rPr lang="en-US"/>
              <a:t>Click to edit Master title style</a:t>
            </a:r>
            <a:endParaRPr lang="en-GB"/>
          </a:p>
        </p:txBody>
      </p:sp>
      <p:sp>
        <p:nvSpPr>
          <p:cNvPr id="3" name="Content Placeholder 2">
            <a:extLst>
              <a:ext uri="{FF2B5EF4-FFF2-40B4-BE49-F238E27FC236}">
                <a16:creationId xmlns:a16="http://schemas.microsoft.com/office/drawing/2014/main" id="{1F8E4E7F-884B-427D-8BC2-B1F6A79A6AC6}"/>
              </a:ext>
            </a:extLst>
          </p:cNvPr>
          <p:cNvSpPr txBox="1">
            <a:spLocks noGrp="1"/>
          </p:cNvSpPr>
          <p:nvPr>
            <p:ph idx="1"/>
          </p:nvPr>
        </p:nvSpPr>
        <p:spPr>
          <a:xfrm>
            <a:off x="5183184" y="987423"/>
            <a:ext cx="6172200" cy="4873623"/>
          </a:xfrm>
        </p:spPr>
        <p:txBody>
          <a:bodyPr/>
          <a:lstStyle>
            <a:lvl1pPr>
              <a:defRPr sz="3200"/>
            </a:lvl1pPr>
            <a:lvl2pPr>
              <a:defRPr sz="2800"/>
            </a:lvl2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79667D7-5AF4-4AAD-A6D8-67FB8831C434}"/>
              </a:ext>
            </a:extLst>
          </p:cNvPr>
          <p:cNvSpPr txBox="1">
            <a:spLocks noGrp="1"/>
          </p:cNvSpPr>
          <p:nvPr>
            <p:ph type="body" idx="2"/>
          </p:nvPr>
        </p:nvSpPr>
        <p:spPr>
          <a:xfrm>
            <a:off x="839784" y="2057400"/>
            <a:ext cx="3932240" cy="3811584"/>
          </a:xfrm>
        </p:spPr>
        <p:txBody>
          <a:bodyPr/>
          <a:lstStyle>
            <a:lvl1pPr marL="0" indent="0">
              <a:buNone/>
              <a:defRPr sz="1600"/>
            </a:lvl1pPr>
          </a:lstStyle>
          <a:p>
            <a:pPr lvl="0"/>
            <a:r>
              <a:rPr lang="en-US"/>
              <a:t>Click to edit Master text styles</a:t>
            </a:r>
          </a:p>
        </p:txBody>
      </p:sp>
      <p:sp>
        <p:nvSpPr>
          <p:cNvPr id="5" name="Date Placeholder 4">
            <a:extLst>
              <a:ext uri="{FF2B5EF4-FFF2-40B4-BE49-F238E27FC236}">
                <a16:creationId xmlns:a16="http://schemas.microsoft.com/office/drawing/2014/main" id="{7767C487-FBA9-4AD0-9AF9-01010AF359B3}"/>
              </a:ext>
            </a:extLst>
          </p:cNvPr>
          <p:cNvSpPr txBox="1">
            <a:spLocks noGrp="1"/>
          </p:cNvSpPr>
          <p:nvPr>
            <p:ph type="dt" sz="half" idx="7"/>
          </p:nvPr>
        </p:nvSpPr>
        <p:spPr/>
        <p:txBody>
          <a:bodyPr/>
          <a:lstStyle>
            <a:lvl1pPr>
              <a:defRPr/>
            </a:lvl1pPr>
          </a:lstStyle>
          <a:p>
            <a:pPr lvl="0"/>
            <a:fld id="{FE905373-3B96-430D-80BE-EEB6F3514509}" type="datetime1">
              <a:rPr lang="en-GB"/>
              <a:pPr lvl="0"/>
              <a:t>25/05/2023</a:t>
            </a:fld>
            <a:endParaRPr lang="en-GB"/>
          </a:p>
        </p:txBody>
      </p:sp>
      <p:sp>
        <p:nvSpPr>
          <p:cNvPr id="6" name="Footer Placeholder 5">
            <a:extLst>
              <a:ext uri="{FF2B5EF4-FFF2-40B4-BE49-F238E27FC236}">
                <a16:creationId xmlns:a16="http://schemas.microsoft.com/office/drawing/2014/main" id="{30AFA6F1-DD0D-472C-83F5-B4919C0183B4}"/>
              </a:ext>
            </a:extLst>
          </p:cNvPr>
          <p:cNvSpPr txBox="1">
            <a:spLocks noGrp="1"/>
          </p:cNvSpPr>
          <p:nvPr>
            <p:ph type="ftr" sz="quarter" idx="9"/>
          </p:nvPr>
        </p:nvSpPr>
        <p:spPr/>
        <p:txBody>
          <a:bodyPr/>
          <a:lstStyle>
            <a:lvl1pPr>
              <a:defRPr/>
            </a:lvl1pPr>
          </a:lstStyle>
          <a:p>
            <a:pPr lvl="0"/>
            <a:endParaRPr lang="en-GB"/>
          </a:p>
        </p:txBody>
      </p:sp>
      <p:sp>
        <p:nvSpPr>
          <p:cNvPr id="7" name="Slide Number Placeholder 6">
            <a:extLst>
              <a:ext uri="{FF2B5EF4-FFF2-40B4-BE49-F238E27FC236}">
                <a16:creationId xmlns:a16="http://schemas.microsoft.com/office/drawing/2014/main" id="{DAA089D1-4D95-4EEA-AD8B-AED4AE01CC6C}"/>
              </a:ext>
            </a:extLst>
          </p:cNvPr>
          <p:cNvSpPr txBox="1">
            <a:spLocks noGrp="1"/>
          </p:cNvSpPr>
          <p:nvPr>
            <p:ph type="sldNum" sz="quarter" idx="8"/>
          </p:nvPr>
        </p:nvSpPr>
        <p:spPr/>
        <p:txBody>
          <a:bodyPr/>
          <a:lstStyle>
            <a:lvl1pPr>
              <a:defRPr/>
            </a:lvl1pPr>
          </a:lstStyle>
          <a:p>
            <a:pPr lvl="0"/>
            <a:fld id="{C35D6DE7-745E-4B1C-9FE2-2920602B99E1}" type="slidenum">
              <a:t>‹#›</a:t>
            </a:fld>
            <a:endParaRPr lang="en-GB"/>
          </a:p>
        </p:txBody>
      </p:sp>
    </p:spTree>
    <p:extLst>
      <p:ext uri="{BB962C8B-B14F-4D97-AF65-F5344CB8AC3E}">
        <p14:creationId xmlns:p14="http://schemas.microsoft.com/office/powerpoint/2010/main" val="2086723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3C2CC-D157-40B2-8091-A91D9DC85CBD}"/>
              </a:ext>
            </a:extLst>
          </p:cNvPr>
          <p:cNvSpPr txBox="1">
            <a:spLocks noGrp="1"/>
          </p:cNvSpPr>
          <p:nvPr>
            <p:ph type="title"/>
          </p:nvPr>
        </p:nvSpPr>
        <p:spPr>
          <a:xfrm>
            <a:off x="839784" y="457200"/>
            <a:ext cx="3932240" cy="1600200"/>
          </a:xfrm>
        </p:spPr>
        <p:txBody>
          <a:bodyPr anchor="b"/>
          <a:lstStyle>
            <a:lvl1pPr>
              <a:defRPr sz="3200"/>
            </a:lvl1pPr>
          </a:lstStyle>
          <a:p>
            <a:pPr lvl="0"/>
            <a:r>
              <a:rPr lang="en-US"/>
              <a:t>Click to edit Master title style</a:t>
            </a:r>
            <a:endParaRPr lang="en-GB"/>
          </a:p>
        </p:txBody>
      </p:sp>
      <p:sp>
        <p:nvSpPr>
          <p:cNvPr id="3" name="Picture Placeholder 2">
            <a:extLst>
              <a:ext uri="{FF2B5EF4-FFF2-40B4-BE49-F238E27FC236}">
                <a16:creationId xmlns:a16="http://schemas.microsoft.com/office/drawing/2014/main" id="{F4037A7F-B8C5-4957-A0D6-2DCDA4757F4E}"/>
              </a:ext>
            </a:extLst>
          </p:cNvPr>
          <p:cNvSpPr txBox="1">
            <a:spLocks noGrp="1"/>
          </p:cNvSpPr>
          <p:nvPr>
            <p:ph type="pic" idx="1"/>
          </p:nvPr>
        </p:nvSpPr>
        <p:spPr>
          <a:xfrm>
            <a:off x="5183184" y="987423"/>
            <a:ext cx="6172200" cy="4873623"/>
          </a:xfrm>
        </p:spPr>
        <p:txBody>
          <a:bodyPr/>
          <a:lstStyle>
            <a:lvl1pPr marL="0" indent="0">
              <a:buNone/>
              <a:defRPr lang="en-GB" sz="3200"/>
            </a:lvl1pPr>
          </a:lstStyle>
          <a:p>
            <a:pPr lvl="0"/>
            <a:endParaRPr lang="en-GB"/>
          </a:p>
        </p:txBody>
      </p:sp>
      <p:sp>
        <p:nvSpPr>
          <p:cNvPr id="4" name="Text Placeholder 3">
            <a:extLst>
              <a:ext uri="{FF2B5EF4-FFF2-40B4-BE49-F238E27FC236}">
                <a16:creationId xmlns:a16="http://schemas.microsoft.com/office/drawing/2014/main" id="{34A2B0BB-9BAD-4586-A89C-17ABDAA209BC}"/>
              </a:ext>
            </a:extLst>
          </p:cNvPr>
          <p:cNvSpPr txBox="1">
            <a:spLocks noGrp="1"/>
          </p:cNvSpPr>
          <p:nvPr>
            <p:ph type="body" idx="2"/>
          </p:nvPr>
        </p:nvSpPr>
        <p:spPr>
          <a:xfrm>
            <a:off x="839784" y="2057400"/>
            <a:ext cx="3932240" cy="3811584"/>
          </a:xfrm>
        </p:spPr>
        <p:txBody>
          <a:bodyPr/>
          <a:lstStyle>
            <a:lvl1pPr marL="0" indent="0">
              <a:buNone/>
              <a:defRPr sz="1600"/>
            </a:lvl1pPr>
          </a:lstStyle>
          <a:p>
            <a:pPr lvl="0"/>
            <a:r>
              <a:rPr lang="en-US"/>
              <a:t>Click to edit Master text styles</a:t>
            </a:r>
          </a:p>
        </p:txBody>
      </p:sp>
      <p:sp>
        <p:nvSpPr>
          <p:cNvPr id="5" name="Date Placeholder 4">
            <a:extLst>
              <a:ext uri="{FF2B5EF4-FFF2-40B4-BE49-F238E27FC236}">
                <a16:creationId xmlns:a16="http://schemas.microsoft.com/office/drawing/2014/main" id="{7422CA43-F7D4-43CB-B9A0-C61B4A1C3E15}"/>
              </a:ext>
            </a:extLst>
          </p:cNvPr>
          <p:cNvSpPr txBox="1">
            <a:spLocks noGrp="1"/>
          </p:cNvSpPr>
          <p:nvPr>
            <p:ph type="dt" sz="half" idx="7"/>
          </p:nvPr>
        </p:nvSpPr>
        <p:spPr/>
        <p:txBody>
          <a:bodyPr/>
          <a:lstStyle>
            <a:lvl1pPr>
              <a:defRPr/>
            </a:lvl1pPr>
          </a:lstStyle>
          <a:p>
            <a:pPr lvl="0"/>
            <a:fld id="{FD713A6C-3BFD-4C18-89E6-78D595B19DB8}" type="datetime1">
              <a:rPr lang="en-GB"/>
              <a:pPr lvl="0"/>
              <a:t>25/05/2023</a:t>
            </a:fld>
            <a:endParaRPr lang="en-GB"/>
          </a:p>
        </p:txBody>
      </p:sp>
      <p:sp>
        <p:nvSpPr>
          <p:cNvPr id="6" name="Footer Placeholder 5">
            <a:extLst>
              <a:ext uri="{FF2B5EF4-FFF2-40B4-BE49-F238E27FC236}">
                <a16:creationId xmlns:a16="http://schemas.microsoft.com/office/drawing/2014/main" id="{CE0106B7-9E65-414F-BCC1-BAA0E7B6357B}"/>
              </a:ext>
            </a:extLst>
          </p:cNvPr>
          <p:cNvSpPr txBox="1">
            <a:spLocks noGrp="1"/>
          </p:cNvSpPr>
          <p:nvPr>
            <p:ph type="ftr" sz="quarter" idx="9"/>
          </p:nvPr>
        </p:nvSpPr>
        <p:spPr/>
        <p:txBody>
          <a:bodyPr/>
          <a:lstStyle>
            <a:lvl1pPr>
              <a:defRPr/>
            </a:lvl1pPr>
          </a:lstStyle>
          <a:p>
            <a:pPr lvl="0"/>
            <a:endParaRPr lang="en-GB"/>
          </a:p>
        </p:txBody>
      </p:sp>
      <p:sp>
        <p:nvSpPr>
          <p:cNvPr id="7" name="Slide Number Placeholder 6">
            <a:extLst>
              <a:ext uri="{FF2B5EF4-FFF2-40B4-BE49-F238E27FC236}">
                <a16:creationId xmlns:a16="http://schemas.microsoft.com/office/drawing/2014/main" id="{1D440596-C22D-4CC2-A20F-E327ADA4BD23}"/>
              </a:ext>
            </a:extLst>
          </p:cNvPr>
          <p:cNvSpPr txBox="1">
            <a:spLocks noGrp="1"/>
          </p:cNvSpPr>
          <p:nvPr>
            <p:ph type="sldNum" sz="quarter" idx="8"/>
          </p:nvPr>
        </p:nvSpPr>
        <p:spPr/>
        <p:txBody>
          <a:bodyPr/>
          <a:lstStyle>
            <a:lvl1pPr>
              <a:defRPr/>
            </a:lvl1pPr>
          </a:lstStyle>
          <a:p>
            <a:pPr lvl="0"/>
            <a:fld id="{8B8F9949-08C5-4C4D-8656-4D860A78FF93}" type="slidenum">
              <a:t>‹#›</a:t>
            </a:fld>
            <a:endParaRPr lang="en-GB"/>
          </a:p>
        </p:txBody>
      </p:sp>
    </p:spTree>
    <p:extLst>
      <p:ext uri="{BB962C8B-B14F-4D97-AF65-F5344CB8AC3E}">
        <p14:creationId xmlns:p14="http://schemas.microsoft.com/office/powerpoint/2010/main" val="1115155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00737C-7133-4928-A965-F606C9053229}"/>
              </a:ext>
            </a:extLst>
          </p:cNvPr>
          <p:cNvSpPr txBox="1">
            <a:spLocks noGrp="1"/>
          </p:cNvSpPr>
          <p:nvPr>
            <p:ph type="title"/>
          </p:nvPr>
        </p:nvSpPr>
        <p:spPr>
          <a:xfrm>
            <a:off x="838203" y="365129"/>
            <a:ext cx="10515600" cy="1325559"/>
          </a:xfrm>
          <a:prstGeom prst="rect">
            <a:avLst/>
          </a:prstGeom>
          <a:noFill/>
          <a:ln>
            <a:noFill/>
          </a:ln>
        </p:spPr>
        <p:txBody>
          <a:bodyPr vert="horz" wrap="square" lIns="91440" tIns="45720" rIns="91440" bIns="45720" anchor="ctr" anchorCtr="0" compatLnSpc="1">
            <a:normAutofit/>
          </a:bodyPr>
          <a:lstStyle/>
          <a:p>
            <a:pPr lvl="0"/>
            <a:r>
              <a:rPr lang="en-US"/>
              <a:t>Click to edit Master title style</a:t>
            </a:r>
            <a:endParaRPr lang="en-GB"/>
          </a:p>
        </p:txBody>
      </p:sp>
      <p:sp>
        <p:nvSpPr>
          <p:cNvPr id="3" name="Text Placeholder 2">
            <a:extLst>
              <a:ext uri="{FF2B5EF4-FFF2-40B4-BE49-F238E27FC236}">
                <a16:creationId xmlns:a16="http://schemas.microsoft.com/office/drawing/2014/main" id="{D57EBD72-5DCA-4723-AF70-754F3877432D}"/>
              </a:ext>
            </a:extLst>
          </p:cNvPr>
          <p:cNvSpPr txBox="1">
            <a:spLocks noGrp="1"/>
          </p:cNvSpPr>
          <p:nvPr>
            <p:ph type="body" idx="1"/>
          </p:nvPr>
        </p:nvSpPr>
        <p:spPr>
          <a:xfrm>
            <a:off x="838203" y="1825627"/>
            <a:ext cx="10515600" cy="4351336"/>
          </a:xfrm>
          <a:prstGeom prst="rect">
            <a:avLst/>
          </a:prstGeom>
          <a:noFill/>
          <a:ln>
            <a:noFill/>
          </a:ln>
        </p:spPr>
        <p:txBody>
          <a:bodyPr vert="horz" wrap="square" lIns="91440" tIns="45720" rIns="91440" bIns="45720" anchor="t" anchorCtr="0" compatLnSpc="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600CF75-4FFB-4B10-B03D-2FE4D784923B}"/>
              </a:ext>
            </a:extLst>
          </p:cNvPr>
          <p:cNvSpPr txBox="1">
            <a:spLocks noGrp="1"/>
          </p:cNvSpPr>
          <p:nvPr>
            <p:ph type="dt" sz="half" idx="2"/>
          </p:nvPr>
        </p:nvSpPr>
        <p:spPr>
          <a:xfrm>
            <a:off x="838203" y="6356351"/>
            <a:ext cx="2743200" cy="365129"/>
          </a:xfrm>
          <a:prstGeom prst="rect">
            <a:avLst/>
          </a:prstGeom>
          <a:noFill/>
          <a:ln>
            <a:noFill/>
          </a:ln>
        </p:spPr>
        <p:txBody>
          <a:bodyPr vert="horz" wrap="square" lIns="91440" tIns="45720" rIns="91440" bIns="45720" anchor="ctr" anchorCtr="0" compatLnSpc="1">
            <a:noAutofit/>
          </a:bodyPr>
          <a:lstStyle>
            <a:lvl1pPr marL="0" marR="0" lvl="0" indent="0" algn="l" defTabSz="914400" rtl="0" fontAlgn="auto" hangingPunct="1">
              <a:lnSpc>
                <a:spcPct val="100000"/>
              </a:lnSpc>
              <a:spcBef>
                <a:spcPts val="0"/>
              </a:spcBef>
              <a:spcAft>
                <a:spcPts val="0"/>
              </a:spcAft>
              <a:buNone/>
              <a:tabLst/>
              <a:defRPr lang="en-GB" sz="1200" b="0" i="0" u="none" strike="noStrike" kern="1200" cap="none" spc="0" baseline="0">
                <a:solidFill>
                  <a:srgbClr val="898989"/>
                </a:solidFill>
                <a:uFillTx/>
                <a:latin typeface="Calibri"/>
              </a:defRPr>
            </a:lvl1pPr>
          </a:lstStyle>
          <a:p>
            <a:pPr lvl="0"/>
            <a:fld id="{19E4415A-9E33-406F-911E-8770DEE3AE96}" type="datetime1">
              <a:rPr lang="en-GB"/>
              <a:pPr lvl="0"/>
              <a:t>25/05/2023</a:t>
            </a:fld>
            <a:endParaRPr lang="en-GB"/>
          </a:p>
        </p:txBody>
      </p:sp>
      <p:sp>
        <p:nvSpPr>
          <p:cNvPr id="5" name="Footer Placeholder 4">
            <a:extLst>
              <a:ext uri="{FF2B5EF4-FFF2-40B4-BE49-F238E27FC236}">
                <a16:creationId xmlns:a16="http://schemas.microsoft.com/office/drawing/2014/main" id="{1713E781-6484-4CAC-8722-FA7EF52258D3}"/>
              </a:ext>
            </a:extLst>
          </p:cNvPr>
          <p:cNvSpPr txBox="1">
            <a:spLocks noGrp="1"/>
          </p:cNvSpPr>
          <p:nvPr>
            <p:ph type="ftr" sz="quarter" idx="3"/>
          </p:nvPr>
        </p:nvSpPr>
        <p:spPr>
          <a:xfrm>
            <a:off x="4038603" y="6356351"/>
            <a:ext cx="4114800" cy="365129"/>
          </a:xfrm>
          <a:prstGeom prst="rect">
            <a:avLst/>
          </a:prstGeom>
          <a:noFill/>
          <a:ln>
            <a:noFill/>
          </a:ln>
        </p:spPr>
        <p:txBody>
          <a:bodyPr vert="horz" wrap="square" lIns="91440" tIns="45720" rIns="91440" bIns="45720" anchor="ctr" anchorCtr="1" compatLnSpc="1">
            <a:noAutofit/>
          </a:bodyPr>
          <a:lstStyle>
            <a:lvl1pPr marL="0" marR="0" lvl="0" indent="0" algn="ctr" defTabSz="914400" rtl="0" fontAlgn="auto" hangingPunct="1">
              <a:lnSpc>
                <a:spcPct val="100000"/>
              </a:lnSpc>
              <a:spcBef>
                <a:spcPts val="0"/>
              </a:spcBef>
              <a:spcAft>
                <a:spcPts val="0"/>
              </a:spcAft>
              <a:buNone/>
              <a:tabLst/>
              <a:defRPr lang="en-GB" sz="1200" b="0" i="0" u="none" strike="noStrike" kern="1200" cap="none" spc="0" baseline="0">
                <a:solidFill>
                  <a:srgbClr val="898989"/>
                </a:solidFill>
                <a:uFillTx/>
                <a:latin typeface="Calibri"/>
              </a:defRPr>
            </a:lvl1pPr>
          </a:lstStyle>
          <a:p>
            <a:pPr lvl="0"/>
            <a:endParaRPr lang="en-GB"/>
          </a:p>
        </p:txBody>
      </p:sp>
      <p:sp>
        <p:nvSpPr>
          <p:cNvPr id="6" name="Slide Number Placeholder 5">
            <a:extLst>
              <a:ext uri="{FF2B5EF4-FFF2-40B4-BE49-F238E27FC236}">
                <a16:creationId xmlns:a16="http://schemas.microsoft.com/office/drawing/2014/main" id="{21515838-C6BB-4F86-A0D3-FD0AE75A9B78}"/>
              </a:ext>
            </a:extLst>
          </p:cNvPr>
          <p:cNvSpPr txBox="1">
            <a:spLocks noGrp="1"/>
          </p:cNvSpPr>
          <p:nvPr>
            <p:ph type="sldNum" sz="quarter" idx="4"/>
          </p:nvPr>
        </p:nvSpPr>
        <p:spPr>
          <a:xfrm>
            <a:off x="8610603" y="6356351"/>
            <a:ext cx="2743200" cy="365129"/>
          </a:xfrm>
          <a:prstGeom prst="rect">
            <a:avLst/>
          </a:prstGeom>
          <a:noFill/>
          <a:ln>
            <a:noFill/>
          </a:ln>
        </p:spPr>
        <p:txBody>
          <a:bodyPr vert="horz" wrap="square" lIns="91440" tIns="45720" rIns="91440" bIns="45720" anchor="ctr" anchorCtr="0" compatLnSpc="1">
            <a:noAutofit/>
          </a:bodyPr>
          <a:lstStyle>
            <a:lvl1pPr marL="0" marR="0" lvl="0" indent="0" algn="r" defTabSz="914400" rtl="0" fontAlgn="auto" hangingPunct="1">
              <a:lnSpc>
                <a:spcPct val="100000"/>
              </a:lnSpc>
              <a:spcBef>
                <a:spcPts val="0"/>
              </a:spcBef>
              <a:spcAft>
                <a:spcPts val="0"/>
              </a:spcAft>
              <a:buNone/>
              <a:tabLst/>
              <a:defRPr lang="en-GB" sz="1200" b="0" i="0" u="none" strike="noStrike" kern="1200" cap="none" spc="0" baseline="0">
                <a:solidFill>
                  <a:srgbClr val="898989"/>
                </a:solidFill>
                <a:uFillTx/>
                <a:latin typeface="Calibri"/>
              </a:defRPr>
            </a:lvl1pPr>
          </a:lstStyle>
          <a:p>
            <a:pPr lvl="0"/>
            <a:fld id="{E8B1A737-10E3-4D29-A14E-BEEB0DA9491B}" type="slidenum">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marL="0" marR="0" lvl="0" indent="0" algn="l" defTabSz="914400" rtl="0" fontAlgn="auto" hangingPunct="1">
        <a:lnSpc>
          <a:spcPct val="90000"/>
        </a:lnSpc>
        <a:spcBef>
          <a:spcPts val="0"/>
        </a:spcBef>
        <a:spcAft>
          <a:spcPts val="0"/>
        </a:spcAft>
        <a:buNone/>
        <a:tabLst/>
        <a:defRPr lang="en-US" sz="4400" b="0" i="0" u="none" strike="noStrike" kern="1200" cap="none" spc="0" baseline="0">
          <a:solidFill>
            <a:srgbClr val="000000"/>
          </a:solidFill>
          <a:uFillTx/>
          <a:latin typeface="Calibri Light"/>
        </a:defRPr>
      </a:lvl1pPr>
    </p:titleStyle>
    <p:bodyStyle>
      <a:lvl1pPr marL="228600" marR="0" lvl="0" indent="-228600" algn="l" defTabSz="914400" rtl="0" fontAlgn="auto" hangingPunct="1">
        <a:lnSpc>
          <a:spcPct val="90000"/>
        </a:lnSpc>
        <a:spcBef>
          <a:spcPts val="1000"/>
        </a:spcBef>
        <a:spcAft>
          <a:spcPts val="0"/>
        </a:spcAft>
        <a:buSzPct val="100000"/>
        <a:buFont typeface="Arial" pitchFamily="34"/>
        <a:buChar char="•"/>
        <a:tabLst/>
        <a:defRPr lang="en-US" sz="2800" b="0" i="0" u="none" strike="noStrike" kern="1200" cap="none" spc="0" baseline="0">
          <a:solidFill>
            <a:srgbClr val="000000"/>
          </a:solidFill>
          <a:uFillTx/>
          <a:latin typeface="Calibri"/>
        </a:defRPr>
      </a:lvl1pPr>
      <a:lvl2pPr marL="685800" marR="0" lvl="1" indent="-228600" algn="l" defTabSz="914400" rtl="0" fontAlgn="auto" hangingPunct="1">
        <a:lnSpc>
          <a:spcPct val="90000"/>
        </a:lnSpc>
        <a:spcBef>
          <a:spcPts val="500"/>
        </a:spcBef>
        <a:spcAft>
          <a:spcPts val="0"/>
        </a:spcAft>
        <a:buSzPct val="100000"/>
        <a:buFont typeface="Arial" pitchFamily="34"/>
        <a:buChar char="•"/>
        <a:tabLst/>
        <a:defRPr lang="en-US" sz="2400" b="0" i="0" u="none" strike="noStrike" kern="1200" cap="none" spc="0" baseline="0">
          <a:solidFill>
            <a:srgbClr val="000000"/>
          </a:solidFill>
          <a:uFillTx/>
          <a:latin typeface="Calibri"/>
        </a:defRPr>
      </a:lvl2pPr>
      <a:lvl3pPr marL="1143000" marR="0" lvl="2" indent="-228600" algn="l" defTabSz="914400" rtl="0" fontAlgn="auto" hangingPunct="1">
        <a:lnSpc>
          <a:spcPct val="90000"/>
        </a:lnSpc>
        <a:spcBef>
          <a:spcPts val="500"/>
        </a:spcBef>
        <a:spcAft>
          <a:spcPts val="0"/>
        </a:spcAft>
        <a:buSzPct val="100000"/>
        <a:buFont typeface="Arial" pitchFamily="34"/>
        <a:buChar char="•"/>
        <a:tabLst/>
        <a:defRPr lang="en-US" sz="2000" b="0" i="0" u="none" strike="noStrike" kern="1200" cap="none" spc="0" baseline="0">
          <a:solidFill>
            <a:srgbClr val="000000"/>
          </a:solidFill>
          <a:uFillTx/>
          <a:latin typeface="Calibri"/>
        </a:defRPr>
      </a:lvl3pPr>
      <a:lvl4pPr marL="1600200" marR="0" lvl="3" indent="-228600" algn="l" defTabSz="914400"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rgbClr val="000000"/>
          </a:solidFill>
          <a:uFillTx/>
          <a:latin typeface="Calibri"/>
        </a:defRPr>
      </a:lvl4pPr>
      <a:lvl5pPr marL="2057400" marR="0" lvl="4" indent="-228600" algn="l" defTabSz="914400"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rgbClr val="000000"/>
          </a:solidFill>
          <a:uFillTx/>
          <a:latin typeface="Calibri"/>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7.png"/><Relationship Id="rId2" Type="http://schemas.openxmlformats.org/officeDocument/2006/relationships/image" Target="../media/image28.png"/><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638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AED48-2CC3-4039-BBFB-37F4AF6B7BC2}"/>
              </a:ext>
            </a:extLst>
          </p:cNvPr>
          <p:cNvSpPr txBox="1">
            <a:spLocks noGrp="1"/>
          </p:cNvSpPr>
          <p:nvPr>
            <p:ph type="title"/>
          </p:nvPr>
        </p:nvSpPr>
        <p:spPr>
          <a:xfrm>
            <a:off x="838203" y="2766215"/>
            <a:ext cx="10515600" cy="1325559"/>
          </a:xfrm>
        </p:spPr>
        <p:txBody>
          <a:bodyPr anchorCtr="1">
            <a:normAutofit fontScale="90000"/>
          </a:bodyPr>
          <a:lstStyle/>
          <a:p>
            <a:pPr lvl="0" algn="ctr">
              <a:lnSpc>
                <a:spcPct val="100000"/>
              </a:lnSpc>
            </a:pPr>
            <a:r>
              <a:rPr lang="en-GB" sz="5400" b="1" kern="0" dirty="0">
                <a:solidFill>
                  <a:srgbClr val="FFFFFF"/>
                </a:solidFill>
                <a:latin typeface="Fira Sans" pitchFamily="34"/>
                <a:ea typeface="Fira Code" pitchFamily="49"/>
              </a:rPr>
              <a:t>Controlled ITS &amp;</a:t>
            </a:r>
            <a:br>
              <a:rPr lang="en-GB" sz="5400" b="1" kern="0" dirty="0">
                <a:solidFill>
                  <a:srgbClr val="FFFFFF"/>
                </a:solidFill>
                <a:latin typeface="Fira Sans" pitchFamily="34"/>
                <a:ea typeface="Fira Code" pitchFamily="49"/>
              </a:rPr>
            </a:br>
            <a:r>
              <a:rPr lang="en-GB" sz="5400" b="1" kern="0" dirty="0" err="1">
                <a:solidFill>
                  <a:srgbClr val="FFFFFF"/>
                </a:solidFill>
                <a:latin typeface="Fira Sans" pitchFamily="34"/>
                <a:ea typeface="Fira Code" pitchFamily="49"/>
              </a:rPr>
              <a:t>CausalImpact</a:t>
            </a:r>
            <a:endParaRPr lang="en-GB" sz="1800" kern="0" dirty="0">
              <a:solidFill>
                <a:srgbClr val="FFFFFF"/>
              </a:solidFill>
            </a:endParaRPr>
          </a:p>
        </p:txBody>
      </p:sp>
    </p:spTree>
    <p:extLst>
      <p:ext uri="{BB962C8B-B14F-4D97-AF65-F5344CB8AC3E}">
        <p14:creationId xmlns:p14="http://schemas.microsoft.com/office/powerpoint/2010/main" val="40843880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96137F44-C657-4A91-0F4D-E0D618331BBE}"/>
              </a:ext>
            </a:extLst>
          </p:cNvPr>
          <p:cNvCxnSpPr>
            <a:cxnSpLocks/>
          </p:cNvCxnSpPr>
          <p:nvPr/>
        </p:nvCxnSpPr>
        <p:spPr>
          <a:xfrm>
            <a:off x="1632407" y="3753051"/>
            <a:ext cx="8758500"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graphicFrame>
            <p:nvGraphicFramePr>
              <p:cNvPr id="5" name="Table 6">
                <a:extLst>
                  <a:ext uri="{FF2B5EF4-FFF2-40B4-BE49-F238E27FC236}">
                    <a16:creationId xmlns:a16="http://schemas.microsoft.com/office/drawing/2014/main" id="{AA6110D2-E3D0-E60E-504E-A15C53D1DB35}"/>
                  </a:ext>
                </a:extLst>
              </p:cNvPr>
              <p:cNvGraphicFramePr>
                <a:graphicFrameLocks noGrp="1"/>
              </p:cNvGraphicFramePr>
              <p:nvPr>
                <p:extLst>
                  <p:ext uri="{D42A27DB-BD31-4B8C-83A1-F6EECF244321}">
                    <p14:modId xmlns:p14="http://schemas.microsoft.com/office/powerpoint/2010/main" val="1425379260"/>
                  </p:ext>
                </p:extLst>
              </p:nvPr>
            </p:nvGraphicFramePr>
            <p:xfrm>
              <a:off x="1632407" y="528916"/>
              <a:ext cx="8758500" cy="5560021"/>
            </p:xfrm>
            <a:graphic>
              <a:graphicData uri="http://schemas.openxmlformats.org/drawingml/2006/table">
                <a:tbl>
                  <a:tblPr firstRow="1" bandRow="1">
                    <a:tableStyleId>{5C22544A-7EE6-4342-B048-85BDC9FD1C3A}</a:tableStyleId>
                  </a:tblPr>
                  <a:tblGrid>
                    <a:gridCol w="1459750">
                      <a:extLst>
                        <a:ext uri="{9D8B030D-6E8A-4147-A177-3AD203B41FA5}">
                          <a16:colId xmlns:a16="http://schemas.microsoft.com/office/drawing/2014/main" val="1284712509"/>
                        </a:ext>
                      </a:extLst>
                    </a:gridCol>
                    <a:gridCol w="1459750">
                      <a:extLst>
                        <a:ext uri="{9D8B030D-6E8A-4147-A177-3AD203B41FA5}">
                          <a16:colId xmlns:a16="http://schemas.microsoft.com/office/drawing/2014/main" val="3384408917"/>
                        </a:ext>
                      </a:extLst>
                    </a:gridCol>
                    <a:gridCol w="1459750">
                      <a:extLst>
                        <a:ext uri="{9D8B030D-6E8A-4147-A177-3AD203B41FA5}">
                          <a16:colId xmlns:a16="http://schemas.microsoft.com/office/drawing/2014/main" val="3475929590"/>
                        </a:ext>
                      </a:extLst>
                    </a:gridCol>
                    <a:gridCol w="1459750">
                      <a:extLst>
                        <a:ext uri="{9D8B030D-6E8A-4147-A177-3AD203B41FA5}">
                          <a16:colId xmlns:a16="http://schemas.microsoft.com/office/drawing/2014/main" val="2809065463"/>
                        </a:ext>
                      </a:extLst>
                    </a:gridCol>
                    <a:gridCol w="1459750">
                      <a:extLst>
                        <a:ext uri="{9D8B030D-6E8A-4147-A177-3AD203B41FA5}">
                          <a16:colId xmlns:a16="http://schemas.microsoft.com/office/drawing/2014/main" val="3102601274"/>
                        </a:ext>
                      </a:extLst>
                    </a:gridCol>
                    <a:gridCol w="1459750">
                      <a:extLst>
                        <a:ext uri="{9D8B030D-6E8A-4147-A177-3AD203B41FA5}">
                          <a16:colId xmlns:a16="http://schemas.microsoft.com/office/drawing/2014/main" val="339777161"/>
                        </a:ext>
                      </a:extLst>
                    </a:gridCol>
                  </a:tblGrid>
                  <a:tr h="0">
                    <a:tc>
                      <a:txBody>
                        <a:bodyPr/>
                        <a:lstStyle/>
                        <a:p>
                          <a:endParaRPr lang="nl-NL" sz="1900" dirty="0"/>
                        </a:p>
                      </a:txBody>
                      <a:tcPr>
                        <a:lnL w="12701" cap="flat" cmpd="sng" algn="ctr">
                          <a:noFill/>
                          <a:prstDash val="solid"/>
                          <a:round/>
                          <a:headEnd type="none" w="med" len="med"/>
                          <a:tailEnd type="none" w="med" len="me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900" dirty="0"/>
                        </a:p>
                      </a:txBody>
                      <a:tcPr>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900" dirty="0"/>
                        </a:p>
                      </a:txBody>
                      <a:tcPr>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900" dirty="0"/>
                        </a:p>
                      </a:txBody>
                      <a:tcPr>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900" dirty="0"/>
                        </a:p>
                      </a:txBody>
                      <a:tcPr>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900" dirty="0"/>
                        </a:p>
                      </a:txBody>
                      <a:tcPr>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3508505"/>
                      </a:ext>
                    </a:extLst>
                  </a:tr>
                  <a:tr h="518161">
                    <a:tc>
                      <a:txBody>
                        <a:bodyPr/>
                        <a:lstStyle/>
                        <a:p>
                          <a:pPr/>
                          <a14:m>
                            <m:oMathPara xmlns:m="http://schemas.openxmlformats.org/officeDocument/2006/math">
                              <m:oMathParaPr>
                                <m:jc m:val="centerGroup"/>
                              </m:oMathParaPr>
                              <m:oMath xmlns:m="http://schemas.openxmlformats.org/officeDocument/2006/math">
                                <m:r>
                                  <a:rPr lang="en-GB" sz="2800" b="0" i="1" smtClean="0">
                                    <a:latin typeface="Cambria Math" panose="02040503050406030204" pitchFamily="18" charset="0"/>
                                  </a:rPr>
                                  <m:t>𝑇𝑖𝑚𝑒</m:t>
                                </m:r>
                              </m:oMath>
                            </m:oMathPara>
                          </a14:m>
                          <a:endParaRPr lang="nl-NL" sz="2800" dirty="0"/>
                        </a:p>
                      </a:txBody>
                      <a:tcPr>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800" b="0" i="1" smtClean="0">
                                        <a:latin typeface="Cambria Math" panose="02040503050406030204" pitchFamily="18" charset="0"/>
                                      </a:rPr>
                                    </m:ctrlPr>
                                  </m:sSubPr>
                                  <m:e>
                                    <m:r>
                                      <a:rPr lang="en-GB" sz="2800" b="0" i="1" smtClean="0">
                                        <a:latin typeface="Cambria Math" panose="02040503050406030204" pitchFamily="18" charset="0"/>
                                      </a:rPr>
                                      <m:t>𝑌</m:t>
                                    </m:r>
                                  </m:e>
                                  <m:sub>
                                    <m:r>
                                      <a:rPr lang="en-GB" sz="2800" b="0" i="1" smtClean="0">
                                        <a:latin typeface="Cambria Math" panose="02040503050406030204" pitchFamily="18" charset="0"/>
                                      </a:rPr>
                                      <m:t>𝑡</m:t>
                                    </m:r>
                                  </m:sub>
                                </m:sSub>
                              </m:oMath>
                            </m:oMathPara>
                          </a14:m>
                          <a:endParaRPr lang="nl-NL" sz="2800" dirty="0"/>
                        </a:p>
                      </a:txBody>
                      <a:tcPr>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800" b="0" i="1" smtClean="0">
                                        <a:latin typeface="Cambria Math" panose="02040503050406030204" pitchFamily="18" charset="0"/>
                                      </a:rPr>
                                    </m:ctrlPr>
                                  </m:sSubPr>
                                  <m:e>
                                    <m:r>
                                      <a:rPr lang="en-GB" sz="2800" b="0" i="1" smtClean="0">
                                        <a:latin typeface="Cambria Math" panose="02040503050406030204" pitchFamily="18" charset="0"/>
                                      </a:rPr>
                                      <m:t>𝐴</m:t>
                                    </m:r>
                                  </m:e>
                                  <m:sub>
                                    <m:r>
                                      <a:rPr lang="en-GB" sz="2800" b="0" i="1" smtClean="0">
                                        <a:latin typeface="Cambria Math" panose="02040503050406030204" pitchFamily="18" charset="0"/>
                                      </a:rPr>
                                      <m:t>𝑡</m:t>
                                    </m:r>
                                  </m:sub>
                                </m:sSub>
                              </m:oMath>
                            </m:oMathPara>
                          </a14:m>
                          <a:endParaRPr lang="nl-NL" sz="2800" dirty="0"/>
                        </a:p>
                      </a:txBody>
                      <a:tcPr>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800" b="0" i="1" smtClean="0">
                                        <a:latin typeface="Cambria Math" panose="02040503050406030204" pitchFamily="18" charset="0"/>
                                      </a:rPr>
                                    </m:ctrlPr>
                                  </m:sSubSupPr>
                                  <m:e>
                                    <m:r>
                                      <a:rPr lang="en-GB" sz="2800" b="0" i="1" smtClean="0">
                                        <a:latin typeface="Cambria Math" panose="02040503050406030204" pitchFamily="18" charset="0"/>
                                      </a:rPr>
                                      <m:t>𝑌</m:t>
                                    </m:r>
                                  </m:e>
                                  <m:sub>
                                    <m:r>
                                      <a:rPr lang="en-GB" sz="2800" b="0" i="1" smtClean="0">
                                        <a:latin typeface="Cambria Math" panose="02040503050406030204" pitchFamily="18" charset="0"/>
                                      </a:rPr>
                                      <m:t>𝑡</m:t>
                                    </m:r>
                                  </m:sub>
                                  <m:sup>
                                    <m:r>
                                      <a:rPr lang="en-GB" sz="2800" b="0" i="1" smtClean="0">
                                        <a:latin typeface="Cambria Math" panose="02040503050406030204" pitchFamily="18" charset="0"/>
                                      </a:rPr>
                                      <m:t>0</m:t>
                                    </m:r>
                                  </m:sup>
                                </m:sSubSup>
                              </m:oMath>
                            </m:oMathPara>
                          </a14:m>
                          <a:endParaRPr lang="nl-NL" sz="2800" dirty="0"/>
                        </a:p>
                      </a:txBody>
                      <a:tcPr>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800" b="0" i="1" smtClean="0">
                                        <a:latin typeface="Cambria Math" panose="02040503050406030204" pitchFamily="18" charset="0"/>
                                      </a:rPr>
                                    </m:ctrlPr>
                                  </m:sSubSupPr>
                                  <m:e>
                                    <m:r>
                                      <a:rPr lang="en-GB" sz="2800" b="0" i="1" smtClean="0">
                                        <a:latin typeface="Cambria Math" panose="02040503050406030204" pitchFamily="18" charset="0"/>
                                      </a:rPr>
                                      <m:t>𝑌</m:t>
                                    </m:r>
                                  </m:e>
                                  <m:sub>
                                    <m:r>
                                      <a:rPr lang="en-GB" sz="2800" b="0" i="1" smtClean="0">
                                        <a:latin typeface="Cambria Math" panose="02040503050406030204" pitchFamily="18" charset="0"/>
                                      </a:rPr>
                                      <m:t>𝑡</m:t>
                                    </m:r>
                                  </m:sub>
                                  <m:sup>
                                    <m:r>
                                      <a:rPr lang="en-GB" sz="2800" b="0" i="1" smtClean="0">
                                        <a:latin typeface="Cambria Math" panose="02040503050406030204" pitchFamily="18" charset="0"/>
                                      </a:rPr>
                                      <m:t>1</m:t>
                                    </m:r>
                                  </m:sup>
                                </m:sSubSup>
                              </m:oMath>
                            </m:oMathPara>
                          </a14:m>
                          <a:endParaRPr lang="nl-NL" sz="2800" dirty="0"/>
                        </a:p>
                      </a:txBody>
                      <a:tcPr>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800" b="0" i="1" smtClean="0">
                                        <a:latin typeface="Cambria Math" panose="02040503050406030204" pitchFamily="18" charset="0"/>
                                      </a:rPr>
                                    </m:ctrlPr>
                                  </m:sSubPr>
                                  <m:e>
                                    <m:r>
                                      <a:rPr lang="en-GB" sz="2800" b="0" i="1" smtClean="0">
                                        <a:latin typeface="Cambria Math" panose="02040503050406030204" pitchFamily="18" charset="0"/>
                                      </a:rPr>
                                      <m:t>𝐶</m:t>
                                    </m:r>
                                  </m:e>
                                  <m:sub>
                                    <m:r>
                                      <a:rPr lang="en-GB" sz="2800" b="0" i="1" smtClean="0">
                                        <a:latin typeface="Cambria Math" panose="02040503050406030204" pitchFamily="18" charset="0"/>
                                      </a:rPr>
                                      <m:t>1</m:t>
                                    </m:r>
                                    <m:r>
                                      <a:rPr lang="en-GB" sz="2800" b="0" i="1" smtClean="0">
                                        <a:latin typeface="Cambria Math" panose="02040503050406030204" pitchFamily="18" charset="0"/>
                                      </a:rPr>
                                      <m:t>𝑡</m:t>
                                    </m:r>
                                  </m:sub>
                                </m:sSub>
                              </m:oMath>
                            </m:oMathPara>
                          </a14:m>
                          <a:endParaRPr lang="nl-NL" sz="2800" dirty="0"/>
                        </a:p>
                      </a:txBody>
                      <a:tcPr>
                        <a:lnT w="38103" cap="flat" cmpd="sng" algn="ctr">
                          <a:noFill/>
                          <a:prstDash val="solid"/>
                          <a:round/>
                          <a:headEnd type="none" w="med" len="med"/>
                          <a:tailEnd type="none" w="med" len="med"/>
                        </a:lnT>
                        <a:noFill/>
                      </a:tcPr>
                    </a:tc>
                    <a:extLst>
                      <a:ext uri="{0D108BD9-81ED-4DB2-BD59-A6C34878D82A}">
                        <a16:rowId xmlns:a16="http://schemas.microsoft.com/office/drawing/2014/main" val="1687714552"/>
                      </a:ext>
                    </a:extLst>
                  </a:tr>
                  <a:tr h="465540">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1</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7</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0</m:t>
                                </m:r>
                              </m:oMath>
                            </m:oMathPara>
                          </a14:m>
                          <a:endParaRPr lang="nl-NL" sz="20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solidFill>
                                      <a:schemeClr val="accent1"/>
                                    </a:solidFill>
                                    <a:latin typeface="Cambria Math" panose="02040503050406030204" pitchFamily="18" charset="0"/>
                                  </a:rPr>
                                  <m:t>7</m:t>
                                </m:r>
                              </m:oMath>
                            </m:oMathPara>
                          </a14:m>
                          <a:endParaRPr lang="nl-NL" sz="2100" dirty="0">
                            <a:solidFill>
                              <a:schemeClr val="accent1"/>
                            </a:solidFill>
                          </a:endParaRPr>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𝑁𝐴</m:t>
                                </m:r>
                              </m:oMath>
                            </m:oMathPara>
                          </a14:m>
                          <a:endParaRPr lang="nl-NL" sz="2100" dirty="0"/>
                        </a:p>
                      </a:txBody>
                      <a:tcPr>
                        <a:noFill/>
                      </a:tcPr>
                    </a:tc>
                    <a:tc>
                      <a:txBody>
                        <a:bodyPr/>
                        <a:lstStyle/>
                        <a:p>
                          <a:pPr algn="ctr"/>
                          <a:r>
                            <a:rPr lang="en-GB" sz="2100" dirty="0"/>
                            <a:t>2</a:t>
                          </a:r>
                          <a:endParaRPr lang="nl-NL" sz="2100" dirty="0"/>
                        </a:p>
                      </a:txBody>
                      <a:tcPr>
                        <a:noFill/>
                      </a:tcPr>
                    </a:tc>
                    <a:extLst>
                      <a:ext uri="{0D108BD9-81ED-4DB2-BD59-A6C34878D82A}">
                        <a16:rowId xmlns:a16="http://schemas.microsoft.com/office/drawing/2014/main" val="390264655"/>
                      </a:ext>
                    </a:extLst>
                  </a:tr>
                  <a:tr h="465540">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2</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9</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0</m:t>
                                </m:r>
                              </m:oMath>
                            </m:oMathPara>
                          </a14:m>
                          <a:endParaRPr lang="nl-NL" sz="20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solidFill>
                                      <a:schemeClr val="accent1"/>
                                    </a:solidFill>
                                    <a:latin typeface="Cambria Math" panose="02040503050406030204" pitchFamily="18" charset="0"/>
                                  </a:rPr>
                                  <m:t>9</m:t>
                                </m:r>
                              </m:oMath>
                            </m:oMathPara>
                          </a14:m>
                          <a:endParaRPr lang="nl-NL" sz="2100" dirty="0">
                            <a:solidFill>
                              <a:schemeClr val="accent1"/>
                            </a:solidFill>
                          </a:endParaRPr>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𝑁𝐴</m:t>
                                </m:r>
                              </m:oMath>
                            </m:oMathPara>
                          </a14:m>
                          <a:endParaRPr lang="nl-NL" sz="2100" dirty="0"/>
                        </a:p>
                      </a:txBody>
                      <a:tcPr>
                        <a:noFill/>
                      </a:tcPr>
                    </a:tc>
                    <a:tc>
                      <a:txBody>
                        <a:bodyPr/>
                        <a:lstStyle/>
                        <a:p>
                          <a:pPr algn="ctr"/>
                          <a:r>
                            <a:rPr lang="en-GB" sz="2100" dirty="0"/>
                            <a:t>6</a:t>
                          </a:r>
                          <a:endParaRPr lang="nl-NL" sz="2100" dirty="0"/>
                        </a:p>
                      </a:txBody>
                      <a:tcPr>
                        <a:noFill/>
                      </a:tcPr>
                    </a:tc>
                    <a:extLst>
                      <a:ext uri="{0D108BD9-81ED-4DB2-BD59-A6C34878D82A}">
                        <a16:rowId xmlns:a16="http://schemas.microsoft.com/office/drawing/2014/main" val="2224430632"/>
                      </a:ext>
                    </a:extLst>
                  </a:tr>
                  <a:tr h="465540">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3</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6</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0</m:t>
                                </m:r>
                              </m:oMath>
                            </m:oMathPara>
                          </a14:m>
                          <a:endParaRPr lang="nl-NL" sz="20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solidFill>
                                      <a:schemeClr val="accent1"/>
                                    </a:solidFill>
                                    <a:latin typeface="Cambria Math" panose="02040503050406030204" pitchFamily="18" charset="0"/>
                                  </a:rPr>
                                  <m:t>6</m:t>
                                </m:r>
                              </m:oMath>
                            </m:oMathPara>
                          </a14:m>
                          <a:endParaRPr lang="nl-NL" sz="2100" dirty="0">
                            <a:solidFill>
                              <a:schemeClr val="accent1"/>
                            </a:solidFill>
                          </a:endParaRPr>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𝑁𝐴</m:t>
                                </m:r>
                              </m:oMath>
                            </m:oMathPara>
                          </a14:m>
                          <a:endParaRPr lang="nl-NL" sz="2100" dirty="0"/>
                        </a:p>
                      </a:txBody>
                      <a:tcPr>
                        <a:noFill/>
                      </a:tcPr>
                    </a:tc>
                    <a:tc>
                      <a:txBody>
                        <a:bodyPr/>
                        <a:lstStyle/>
                        <a:p>
                          <a:pPr algn="ctr"/>
                          <a:r>
                            <a:rPr lang="en-GB" sz="2100" dirty="0"/>
                            <a:t>4</a:t>
                          </a:r>
                          <a:endParaRPr lang="nl-NL" sz="2100" dirty="0"/>
                        </a:p>
                      </a:txBody>
                      <a:tcPr>
                        <a:noFill/>
                      </a:tcPr>
                    </a:tc>
                    <a:extLst>
                      <a:ext uri="{0D108BD9-81ED-4DB2-BD59-A6C34878D82A}">
                        <a16:rowId xmlns:a16="http://schemas.microsoft.com/office/drawing/2014/main" val="2346763742"/>
                      </a:ext>
                    </a:extLst>
                  </a:tr>
                  <a:tr h="465540">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4</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5</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0</m:t>
                                </m:r>
                              </m:oMath>
                            </m:oMathPara>
                          </a14:m>
                          <a:endParaRPr lang="nl-NL" sz="20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solidFill>
                                      <a:schemeClr val="accent1"/>
                                    </a:solidFill>
                                    <a:latin typeface="Cambria Math" panose="02040503050406030204" pitchFamily="18" charset="0"/>
                                  </a:rPr>
                                  <m:t>5</m:t>
                                </m:r>
                              </m:oMath>
                            </m:oMathPara>
                          </a14:m>
                          <a:endParaRPr lang="nl-NL" sz="2100" dirty="0">
                            <a:solidFill>
                              <a:schemeClr val="accent1"/>
                            </a:solidFill>
                          </a:endParaRPr>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𝑁𝐴</m:t>
                                </m:r>
                              </m:oMath>
                            </m:oMathPara>
                          </a14:m>
                          <a:endParaRPr lang="nl-NL" sz="2100" dirty="0"/>
                        </a:p>
                      </a:txBody>
                      <a:tcPr>
                        <a:noFill/>
                      </a:tcPr>
                    </a:tc>
                    <a:tc>
                      <a:txBody>
                        <a:bodyPr/>
                        <a:lstStyle/>
                        <a:p>
                          <a:pPr algn="ctr"/>
                          <a:r>
                            <a:rPr lang="en-GB" sz="2100" dirty="0"/>
                            <a:t>2</a:t>
                          </a:r>
                          <a:endParaRPr lang="nl-NL" sz="2100" dirty="0"/>
                        </a:p>
                      </a:txBody>
                      <a:tcPr>
                        <a:noFill/>
                      </a:tcPr>
                    </a:tc>
                    <a:extLst>
                      <a:ext uri="{0D108BD9-81ED-4DB2-BD59-A6C34878D82A}">
                        <a16:rowId xmlns:a16="http://schemas.microsoft.com/office/drawing/2014/main" val="877257161"/>
                      </a:ext>
                    </a:extLst>
                  </a:tr>
                  <a:tr h="465540">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5</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6</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0</m:t>
                                </m:r>
                              </m:oMath>
                            </m:oMathPara>
                          </a14:m>
                          <a:endParaRPr lang="nl-NL" sz="20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solidFill>
                                      <a:schemeClr val="accent1"/>
                                    </a:solidFill>
                                    <a:latin typeface="Cambria Math" panose="02040503050406030204" pitchFamily="18" charset="0"/>
                                  </a:rPr>
                                  <m:t>6</m:t>
                                </m:r>
                              </m:oMath>
                            </m:oMathPara>
                          </a14:m>
                          <a:endParaRPr lang="nl-NL" sz="2100" dirty="0">
                            <a:solidFill>
                              <a:schemeClr val="accent1"/>
                            </a:solidFill>
                          </a:endParaRPr>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𝑁𝐴</m:t>
                                </m:r>
                              </m:oMath>
                            </m:oMathPara>
                          </a14:m>
                          <a:endParaRPr lang="nl-NL" sz="2100" dirty="0"/>
                        </a:p>
                      </a:txBody>
                      <a:tcPr>
                        <a:noFill/>
                      </a:tcPr>
                    </a:tc>
                    <a:tc>
                      <a:txBody>
                        <a:bodyPr/>
                        <a:lstStyle/>
                        <a:p>
                          <a:pPr algn="ctr"/>
                          <a:r>
                            <a:rPr lang="en-GB" sz="2100" dirty="0"/>
                            <a:t>1</a:t>
                          </a:r>
                          <a:endParaRPr lang="nl-NL" sz="2100" dirty="0"/>
                        </a:p>
                      </a:txBody>
                      <a:tcPr>
                        <a:noFill/>
                      </a:tcPr>
                    </a:tc>
                    <a:extLst>
                      <a:ext uri="{0D108BD9-81ED-4DB2-BD59-A6C34878D82A}">
                        <a16:rowId xmlns:a16="http://schemas.microsoft.com/office/drawing/2014/main" val="2496063903"/>
                      </a:ext>
                    </a:extLst>
                  </a:tr>
                  <a:tr h="465540">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6</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2</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1</m:t>
                                </m:r>
                              </m:oMath>
                            </m:oMathPara>
                          </a14:m>
                          <a:endParaRPr lang="nl-NL" sz="20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𝑁𝐴</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solidFill>
                                      <a:srgbClr val="FF0000"/>
                                    </a:solidFill>
                                    <a:latin typeface="Cambria Math" panose="02040503050406030204" pitchFamily="18" charset="0"/>
                                  </a:rPr>
                                  <m:t>2</m:t>
                                </m:r>
                              </m:oMath>
                            </m:oMathPara>
                          </a14:m>
                          <a:endParaRPr lang="nl-NL" sz="2100" dirty="0">
                            <a:solidFill>
                              <a:srgbClr val="FF0000"/>
                            </a:solidFill>
                          </a:endParaRPr>
                        </a:p>
                      </a:txBody>
                      <a:tcPr>
                        <a:noFill/>
                      </a:tcPr>
                    </a:tc>
                    <a:tc>
                      <a:txBody>
                        <a:bodyPr/>
                        <a:lstStyle/>
                        <a:p>
                          <a:pPr algn="ctr"/>
                          <a:r>
                            <a:rPr lang="en-GB" sz="2100" dirty="0">
                              <a:solidFill>
                                <a:schemeClr val="tx1"/>
                              </a:solidFill>
                            </a:rPr>
                            <a:t>3</a:t>
                          </a:r>
                          <a:endParaRPr lang="nl-NL" sz="2100" dirty="0">
                            <a:solidFill>
                              <a:schemeClr val="tx1"/>
                            </a:solidFill>
                          </a:endParaRPr>
                        </a:p>
                      </a:txBody>
                      <a:tcPr>
                        <a:noFill/>
                      </a:tcPr>
                    </a:tc>
                    <a:extLst>
                      <a:ext uri="{0D108BD9-81ED-4DB2-BD59-A6C34878D82A}">
                        <a16:rowId xmlns:a16="http://schemas.microsoft.com/office/drawing/2014/main" val="305272429"/>
                      </a:ext>
                    </a:extLst>
                  </a:tr>
                  <a:tr h="465540">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7</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3</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1</m:t>
                                </m:r>
                              </m:oMath>
                            </m:oMathPara>
                          </a14:m>
                          <a:endParaRPr lang="nl-NL" sz="20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𝑁𝐴</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solidFill>
                                      <a:srgbClr val="FF0000"/>
                                    </a:solidFill>
                                    <a:latin typeface="Cambria Math" panose="02040503050406030204" pitchFamily="18" charset="0"/>
                                  </a:rPr>
                                  <m:t>3</m:t>
                                </m:r>
                              </m:oMath>
                            </m:oMathPara>
                          </a14:m>
                          <a:endParaRPr lang="nl-NL" sz="2100" dirty="0">
                            <a:solidFill>
                              <a:srgbClr val="FF0000"/>
                            </a:solidFill>
                          </a:endParaRPr>
                        </a:p>
                      </a:txBody>
                      <a:tcPr>
                        <a:noFill/>
                      </a:tcPr>
                    </a:tc>
                    <a:tc>
                      <a:txBody>
                        <a:bodyPr/>
                        <a:lstStyle/>
                        <a:p>
                          <a:pPr algn="ctr"/>
                          <a:r>
                            <a:rPr lang="en-GB" sz="2100" dirty="0">
                              <a:solidFill>
                                <a:schemeClr val="tx1"/>
                              </a:solidFill>
                            </a:rPr>
                            <a:t>2</a:t>
                          </a:r>
                          <a:endParaRPr lang="nl-NL" sz="2100" dirty="0">
                            <a:solidFill>
                              <a:schemeClr val="tx1"/>
                            </a:solidFill>
                          </a:endParaRPr>
                        </a:p>
                      </a:txBody>
                      <a:tcPr>
                        <a:noFill/>
                      </a:tcPr>
                    </a:tc>
                    <a:extLst>
                      <a:ext uri="{0D108BD9-81ED-4DB2-BD59-A6C34878D82A}">
                        <a16:rowId xmlns:a16="http://schemas.microsoft.com/office/drawing/2014/main" val="1137048644"/>
                      </a:ext>
                    </a:extLst>
                  </a:tr>
                  <a:tr h="465540">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8</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1</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1</m:t>
                                </m:r>
                              </m:oMath>
                            </m:oMathPara>
                          </a14:m>
                          <a:endParaRPr lang="nl-NL" sz="20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𝑁𝐴</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solidFill>
                                      <a:srgbClr val="FF0000"/>
                                    </a:solidFill>
                                    <a:latin typeface="Cambria Math" panose="02040503050406030204" pitchFamily="18" charset="0"/>
                                  </a:rPr>
                                  <m:t>1</m:t>
                                </m:r>
                              </m:oMath>
                            </m:oMathPara>
                          </a14:m>
                          <a:endParaRPr lang="nl-NL" sz="2100" dirty="0">
                            <a:solidFill>
                              <a:srgbClr val="FF0000"/>
                            </a:solidFill>
                          </a:endParaRPr>
                        </a:p>
                      </a:txBody>
                      <a:tcPr>
                        <a:noFill/>
                      </a:tcPr>
                    </a:tc>
                    <a:tc>
                      <a:txBody>
                        <a:bodyPr/>
                        <a:lstStyle/>
                        <a:p>
                          <a:pPr algn="ctr"/>
                          <a:r>
                            <a:rPr lang="en-GB" sz="2100" dirty="0">
                              <a:solidFill>
                                <a:schemeClr val="tx1"/>
                              </a:solidFill>
                            </a:rPr>
                            <a:t>4</a:t>
                          </a:r>
                          <a:endParaRPr lang="nl-NL" sz="2100" dirty="0">
                            <a:solidFill>
                              <a:schemeClr val="tx1"/>
                            </a:solidFill>
                          </a:endParaRPr>
                        </a:p>
                      </a:txBody>
                      <a:tcPr>
                        <a:noFill/>
                      </a:tcPr>
                    </a:tc>
                    <a:extLst>
                      <a:ext uri="{0D108BD9-81ED-4DB2-BD59-A6C34878D82A}">
                        <a16:rowId xmlns:a16="http://schemas.microsoft.com/office/drawing/2014/main" val="1712240706"/>
                      </a:ext>
                    </a:extLst>
                  </a:tr>
                  <a:tr h="465540">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m:t>
                                </m:r>
                              </m:oMath>
                            </m:oMathPara>
                          </a14:m>
                          <a:endParaRPr lang="nl-NL" sz="20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solidFill>
                                      <a:srgbClr val="FF0000"/>
                                    </a:solidFill>
                                    <a:latin typeface="Cambria Math" panose="02040503050406030204" pitchFamily="18" charset="0"/>
                                  </a:rPr>
                                  <m:t>…</m:t>
                                </m:r>
                              </m:oMath>
                            </m:oMathPara>
                          </a14:m>
                          <a:endParaRPr lang="nl-NL" sz="2100" dirty="0">
                            <a:solidFill>
                              <a:srgbClr val="FF0000"/>
                            </a:solidFill>
                          </a:endParaRPr>
                        </a:p>
                      </a:txBody>
                      <a:tcPr>
                        <a:noFill/>
                      </a:tcPr>
                    </a:tc>
                    <a:tc>
                      <a:txBody>
                        <a:bodyPr/>
                        <a:lstStyle/>
                        <a:p>
                          <a:pPr algn="ctr"/>
                          <a:r>
                            <a:rPr lang="en-GB" sz="2100" dirty="0">
                              <a:solidFill>
                                <a:schemeClr val="tx1"/>
                              </a:solidFill>
                            </a:rPr>
                            <a:t>…</a:t>
                          </a:r>
                          <a:endParaRPr lang="nl-NL" sz="2100" dirty="0">
                            <a:solidFill>
                              <a:schemeClr val="tx1"/>
                            </a:solidFill>
                          </a:endParaRPr>
                        </a:p>
                      </a:txBody>
                      <a:tcPr>
                        <a:noFill/>
                      </a:tcPr>
                    </a:tc>
                    <a:extLst>
                      <a:ext uri="{0D108BD9-81ED-4DB2-BD59-A6C34878D82A}">
                        <a16:rowId xmlns:a16="http://schemas.microsoft.com/office/drawing/2014/main" val="1201809782"/>
                      </a:ext>
                    </a:extLst>
                  </a:tr>
                  <a:tr h="465540">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𝑇</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2</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1</m:t>
                                </m:r>
                              </m:oMath>
                            </m:oMathPara>
                          </a14:m>
                          <a:endParaRPr lang="nl-NL" sz="20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latin typeface="Cambria Math" panose="02040503050406030204" pitchFamily="18" charset="0"/>
                                  </a:rPr>
                                  <m:t>𝑁𝐴</m:t>
                                </m:r>
                              </m:oMath>
                            </m:oMathPara>
                          </a14:m>
                          <a:endParaRPr lang="nl-NL" sz="2100" dirty="0"/>
                        </a:p>
                      </a:txBody>
                      <a:tcPr>
                        <a:noFill/>
                      </a:tcPr>
                    </a:tc>
                    <a:tc>
                      <a:txBody>
                        <a:bodyPr/>
                        <a:lstStyle/>
                        <a:p>
                          <a:pPr/>
                          <a14:m>
                            <m:oMathPara xmlns:m="http://schemas.openxmlformats.org/officeDocument/2006/math">
                              <m:oMathParaPr>
                                <m:jc m:val="centerGroup"/>
                              </m:oMathParaPr>
                              <m:oMath xmlns:m="http://schemas.openxmlformats.org/officeDocument/2006/math">
                                <m:r>
                                  <a:rPr lang="en-GB" sz="2100" b="0" i="1" smtClean="0">
                                    <a:solidFill>
                                      <a:srgbClr val="FF0000"/>
                                    </a:solidFill>
                                    <a:latin typeface="Cambria Math" panose="02040503050406030204" pitchFamily="18" charset="0"/>
                                  </a:rPr>
                                  <m:t>2</m:t>
                                </m:r>
                              </m:oMath>
                            </m:oMathPara>
                          </a14:m>
                          <a:endParaRPr lang="nl-NL" sz="2100" dirty="0">
                            <a:solidFill>
                              <a:srgbClr val="FF0000"/>
                            </a:solidFill>
                          </a:endParaRPr>
                        </a:p>
                      </a:txBody>
                      <a:tcPr>
                        <a:noFill/>
                      </a:tcPr>
                    </a:tc>
                    <a:tc>
                      <a:txBody>
                        <a:bodyPr/>
                        <a:lstStyle/>
                        <a:p>
                          <a:pPr algn="ctr"/>
                          <a:r>
                            <a:rPr lang="en-GB" sz="2100" dirty="0">
                              <a:solidFill>
                                <a:schemeClr val="tx1"/>
                              </a:solidFill>
                            </a:rPr>
                            <a:t>3</a:t>
                          </a:r>
                          <a:endParaRPr lang="nl-NL" sz="2100" dirty="0">
                            <a:solidFill>
                              <a:schemeClr val="tx1"/>
                            </a:solidFill>
                          </a:endParaRPr>
                        </a:p>
                      </a:txBody>
                      <a:tcPr>
                        <a:noFill/>
                      </a:tcPr>
                    </a:tc>
                    <a:extLst>
                      <a:ext uri="{0D108BD9-81ED-4DB2-BD59-A6C34878D82A}">
                        <a16:rowId xmlns:a16="http://schemas.microsoft.com/office/drawing/2014/main" val="3378232694"/>
                      </a:ext>
                    </a:extLst>
                  </a:tr>
                </a:tbl>
              </a:graphicData>
            </a:graphic>
          </p:graphicFrame>
        </mc:Choice>
        <mc:Fallback>
          <p:graphicFrame>
            <p:nvGraphicFramePr>
              <p:cNvPr id="5" name="Table 6">
                <a:extLst>
                  <a:ext uri="{FF2B5EF4-FFF2-40B4-BE49-F238E27FC236}">
                    <a16:creationId xmlns:a16="http://schemas.microsoft.com/office/drawing/2014/main" id="{AA6110D2-E3D0-E60E-504E-A15C53D1DB35}"/>
                  </a:ext>
                </a:extLst>
              </p:cNvPr>
              <p:cNvGraphicFramePr>
                <a:graphicFrameLocks noGrp="1"/>
              </p:cNvGraphicFramePr>
              <p:nvPr>
                <p:extLst>
                  <p:ext uri="{D42A27DB-BD31-4B8C-83A1-F6EECF244321}">
                    <p14:modId xmlns:p14="http://schemas.microsoft.com/office/powerpoint/2010/main" val="1425379260"/>
                  </p:ext>
                </p:extLst>
              </p:nvPr>
            </p:nvGraphicFramePr>
            <p:xfrm>
              <a:off x="1632407" y="528916"/>
              <a:ext cx="8758500" cy="5560021"/>
            </p:xfrm>
            <a:graphic>
              <a:graphicData uri="http://schemas.openxmlformats.org/drawingml/2006/table">
                <a:tbl>
                  <a:tblPr firstRow="1" bandRow="1">
                    <a:tableStyleId>{5C22544A-7EE6-4342-B048-85BDC9FD1C3A}</a:tableStyleId>
                  </a:tblPr>
                  <a:tblGrid>
                    <a:gridCol w="1459750">
                      <a:extLst>
                        <a:ext uri="{9D8B030D-6E8A-4147-A177-3AD203B41FA5}">
                          <a16:colId xmlns:a16="http://schemas.microsoft.com/office/drawing/2014/main" val="1284712509"/>
                        </a:ext>
                      </a:extLst>
                    </a:gridCol>
                    <a:gridCol w="1459750">
                      <a:extLst>
                        <a:ext uri="{9D8B030D-6E8A-4147-A177-3AD203B41FA5}">
                          <a16:colId xmlns:a16="http://schemas.microsoft.com/office/drawing/2014/main" val="3384408917"/>
                        </a:ext>
                      </a:extLst>
                    </a:gridCol>
                    <a:gridCol w="1459750">
                      <a:extLst>
                        <a:ext uri="{9D8B030D-6E8A-4147-A177-3AD203B41FA5}">
                          <a16:colId xmlns:a16="http://schemas.microsoft.com/office/drawing/2014/main" val="3475929590"/>
                        </a:ext>
                      </a:extLst>
                    </a:gridCol>
                    <a:gridCol w="1459750">
                      <a:extLst>
                        <a:ext uri="{9D8B030D-6E8A-4147-A177-3AD203B41FA5}">
                          <a16:colId xmlns:a16="http://schemas.microsoft.com/office/drawing/2014/main" val="2809065463"/>
                        </a:ext>
                      </a:extLst>
                    </a:gridCol>
                    <a:gridCol w="1459750">
                      <a:extLst>
                        <a:ext uri="{9D8B030D-6E8A-4147-A177-3AD203B41FA5}">
                          <a16:colId xmlns:a16="http://schemas.microsoft.com/office/drawing/2014/main" val="3102601274"/>
                        </a:ext>
                      </a:extLst>
                    </a:gridCol>
                    <a:gridCol w="1459750">
                      <a:extLst>
                        <a:ext uri="{9D8B030D-6E8A-4147-A177-3AD203B41FA5}">
                          <a16:colId xmlns:a16="http://schemas.microsoft.com/office/drawing/2014/main" val="339777161"/>
                        </a:ext>
                      </a:extLst>
                    </a:gridCol>
                  </a:tblGrid>
                  <a:tr h="381000">
                    <a:tc>
                      <a:txBody>
                        <a:bodyPr/>
                        <a:lstStyle/>
                        <a:p>
                          <a:endParaRPr lang="nl-NL" sz="1900" dirty="0"/>
                        </a:p>
                      </a:txBody>
                      <a:tcPr>
                        <a:lnL w="12701" cap="flat" cmpd="sng" algn="ctr">
                          <a:noFill/>
                          <a:prstDash val="solid"/>
                          <a:round/>
                          <a:headEnd type="none" w="med" len="med"/>
                          <a:tailEnd type="none" w="med" len="me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900" dirty="0"/>
                        </a:p>
                      </a:txBody>
                      <a:tcPr>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900" dirty="0"/>
                        </a:p>
                      </a:txBody>
                      <a:tcPr>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900" dirty="0"/>
                        </a:p>
                      </a:txBody>
                      <a:tcPr>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900" dirty="0"/>
                        </a:p>
                      </a:txBody>
                      <a:tcPr>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900" dirty="0"/>
                        </a:p>
                      </a:txBody>
                      <a:tcPr>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3508505"/>
                      </a:ext>
                    </a:extLst>
                  </a:tr>
                  <a:tr h="523621">
                    <a:tc>
                      <a:txBody>
                        <a:bodyPr/>
                        <a:lstStyle/>
                        <a:p>
                          <a:endParaRPr lang="nl-NL"/>
                        </a:p>
                      </a:txBody>
                      <a:tcPr>
                        <a:lnT w="38103" cap="flat" cmpd="sng" algn="ctr">
                          <a:noFill/>
                          <a:prstDash val="solid"/>
                          <a:round/>
                          <a:headEnd type="none" w="med" len="med"/>
                          <a:tailEnd type="none" w="med" len="med"/>
                        </a:lnT>
                        <a:blipFill>
                          <a:blip r:embed="rId2"/>
                          <a:stretch>
                            <a:fillRect l="-417" t="-73256" r="-500000" b="-901163"/>
                          </a:stretch>
                        </a:blipFill>
                      </a:tcPr>
                    </a:tc>
                    <a:tc>
                      <a:txBody>
                        <a:bodyPr/>
                        <a:lstStyle/>
                        <a:p>
                          <a:endParaRPr lang="nl-NL"/>
                        </a:p>
                      </a:txBody>
                      <a:tcPr>
                        <a:lnT w="38103" cap="flat" cmpd="sng" algn="ctr">
                          <a:noFill/>
                          <a:prstDash val="solid"/>
                          <a:round/>
                          <a:headEnd type="none" w="med" len="med"/>
                          <a:tailEnd type="none" w="med" len="med"/>
                        </a:lnT>
                        <a:blipFill>
                          <a:blip r:embed="rId2"/>
                          <a:stretch>
                            <a:fillRect l="-100837" t="-73256" r="-402092" b="-901163"/>
                          </a:stretch>
                        </a:blipFill>
                      </a:tcPr>
                    </a:tc>
                    <a:tc>
                      <a:txBody>
                        <a:bodyPr/>
                        <a:lstStyle/>
                        <a:p>
                          <a:endParaRPr lang="nl-NL"/>
                        </a:p>
                      </a:txBody>
                      <a:tcPr>
                        <a:lnT w="38103" cap="flat" cmpd="sng" algn="ctr">
                          <a:noFill/>
                          <a:prstDash val="solid"/>
                          <a:round/>
                          <a:headEnd type="none" w="med" len="med"/>
                          <a:tailEnd type="none" w="med" len="med"/>
                        </a:lnT>
                        <a:blipFill>
                          <a:blip r:embed="rId2"/>
                          <a:stretch>
                            <a:fillRect l="-200000" t="-73256" r="-300417" b="-901163"/>
                          </a:stretch>
                        </a:blipFill>
                      </a:tcPr>
                    </a:tc>
                    <a:tc>
                      <a:txBody>
                        <a:bodyPr/>
                        <a:lstStyle/>
                        <a:p>
                          <a:endParaRPr lang="nl-NL"/>
                        </a:p>
                      </a:txBody>
                      <a:tcPr>
                        <a:lnT w="38103" cap="flat" cmpd="sng" algn="ctr">
                          <a:noFill/>
                          <a:prstDash val="solid"/>
                          <a:round/>
                          <a:headEnd type="none" w="med" len="med"/>
                          <a:tailEnd type="none" w="med" len="med"/>
                        </a:lnT>
                        <a:blipFill>
                          <a:blip r:embed="rId2"/>
                          <a:stretch>
                            <a:fillRect l="-300000" t="-73256" r="-200417" b="-901163"/>
                          </a:stretch>
                        </a:blipFill>
                      </a:tcPr>
                    </a:tc>
                    <a:tc>
                      <a:txBody>
                        <a:bodyPr/>
                        <a:lstStyle/>
                        <a:p>
                          <a:endParaRPr lang="nl-NL"/>
                        </a:p>
                      </a:txBody>
                      <a:tcPr>
                        <a:lnT w="38103" cap="flat" cmpd="sng" algn="ctr">
                          <a:noFill/>
                          <a:prstDash val="solid"/>
                          <a:round/>
                          <a:headEnd type="none" w="med" len="med"/>
                          <a:tailEnd type="none" w="med" len="med"/>
                        </a:lnT>
                        <a:blipFill>
                          <a:blip r:embed="rId2"/>
                          <a:stretch>
                            <a:fillRect l="-401674" t="-73256" r="-101255" b="-901163"/>
                          </a:stretch>
                        </a:blipFill>
                      </a:tcPr>
                    </a:tc>
                    <a:tc>
                      <a:txBody>
                        <a:bodyPr/>
                        <a:lstStyle/>
                        <a:p>
                          <a:endParaRPr lang="nl-NL"/>
                        </a:p>
                      </a:txBody>
                      <a:tcPr>
                        <a:lnT w="38103" cap="flat" cmpd="sng" algn="ctr">
                          <a:noFill/>
                          <a:prstDash val="solid"/>
                          <a:round/>
                          <a:headEnd type="none" w="med" len="med"/>
                          <a:tailEnd type="none" w="med" len="med"/>
                        </a:lnT>
                        <a:blipFill>
                          <a:blip r:embed="rId2"/>
                          <a:stretch>
                            <a:fillRect l="-499583" t="-73256" r="-833" b="-901163"/>
                          </a:stretch>
                        </a:blipFill>
                      </a:tcPr>
                    </a:tc>
                    <a:extLst>
                      <a:ext uri="{0D108BD9-81ED-4DB2-BD59-A6C34878D82A}">
                        <a16:rowId xmlns:a16="http://schemas.microsoft.com/office/drawing/2014/main" val="1687714552"/>
                      </a:ext>
                    </a:extLst>
                  </a:tr>
                  <a:tr h="465540">
                    <a:tc>
                      <a:txBody>
                        <a:bodyPr/>
                        <a:lstStyle/>
                        <a:p>
                          <a:endParaRPr lang="nl-NL"/>
                        </a:p>
                      </a:txBody>
                      <a:tcPr>
                        <a:blipFill>
                          <a:blip r:embed="rId2"/>
                          <a:stretch>
                            <a:fillRect l="-417" t="-196053" r="-500000" b="-919737"/>
                          </a:stretch>
                        </a:blipFill>
                      </a:tcPr>
                    </a:tc>
                    <a:tc>
                      <a:txBody>
                        <a:bodyPr/>
                        <a:lstStyle/>
                        <a:p>
                          <a:endParaRPr lang="nl-NL"/>
                        </a:p>
                      </a:txBody>
                      <a:tcPr>
                        <a:blipFill>
                          <a:blip r:embed="rId2"/>
                          <a:stretch>
                            <a:fillRect l="-100837" t="-196053" r="-402092" b="-919737"/>
                          </a:stretch>
                        </a:blipFill>
                      </a:tcPr>
                    </a:tc>
                    <a:tc>
                      <a:txBody>
                        <a:bodyPr/>
                        <a:lstStyle/>
                        <a:p>
                          <a:endParaRPr lang="nl-NL"/>
                        </a:p>
                      </a:txBody>
                      <a:tcPr>
                        <a:blipFill>
                          <a:blip r:embed="rId2"/>
                          <a:stretch>
                            <a:fillRect l="-200000" t="-196053" r="-300417" b="-919737"/>
                          </a:stretch>
                        </a:blipFill>
                      </a:tcPr>
                    </a:tc>
                    <a:tc>
                      <a:txBody>
                        <a:bodyPr/>
                        <a:lstStyle/>
                        <a:p>
                          <a:endParaRPr lang="nl-NL"/>
                        </a:p>
                      </a:txBody>
                      <a:tcPr>
                        <a:blipFill>
                          <a:blip r:embed="rId2"/>
                          <a:stretch>
                            <a:fillRect l="-300000" t="-196053" r="-200417" b="-919737"/>
                          </a:stretch>
                        </a:blipFill>
                      </a:tcPr>
                    </a:tc>
                    <a:tc>
                      <a:txBody>
                        <a:bodyPr/>
                        <a:lstStyle/>
                        <a:p>
                          <a:endParaRPr lang="nl-NL"/>
                        </a:p>
                      </a:txBody>
                      <a:tcPr>
                        <a:blipFill>
                          <a:blip r:embed="rId2"/>
                          <a:stretch>
                            <a:fillRect l="-401674" t="-196053" r="-101255" b="-919737"/>
                          </a:stretch>
                        </a:blipFill>
                      </a:tcPr>
                    </a:tc>
                    <a:tc>
                      <a:txBody>
                        <a:bodyPr/>
                        <a:lstStyle/>
                        <a:p>
                          <a:pPr algn="ctr"/>
                          <a:r>
                            <a:rPr lang="en-GB" sz="2100" dirty="0"/>
                            <a:t>2</a:t>
                          </a:r>
                          <a:endParaRPr lang="nl-NL" sz="2100" dirty="0"/>
                        </a:p>
                      </a:txBody>
                      <a:tcPr>
                        <a:noFill/>
                      </a:tcPr>
                    </a:tc>
                    <a:extLst>
                      <a:ext uri="{0D108BD9-81ED-4DB2-BD59-A6C34878D82A}">
                        <a16:rowId xmlns:a16="http://schemas.microsoft.com/office/drawing/2014/main" val="390264655"/>
                      </a:ext>
                    </a:extLst>
                  </a:tr>
                  <a:tr h="465540">
                    <a:tc>
                      <a:txBody>
                        <a:bodyPr/>
                        <a:lstStyle/>
                        <a:p>
                          <a:endParaRPr lang="nl-NL"/>
                        </a:p>
                      </a:txBody>
                      <a:tcPr>
                        <a:blipFill>
                          <a:blip r:embed="rId2"/>
                          <a:stretch>
                            <a:fillRect l="-417" t="-296053" r="-500000" b="-819737"/>
                          </a:stretch>
                        </a:blipFill>
                      </a:tcPr>
                    </a:tc>
                    <a:tc>
                      <a:txBody>
                        <a:bodyPr/>
                        <a:lstStyle/>
                        <a:p>
                          <a:endParaRPr lang="nl-NL"/>
                        </a:p>
                      </a:txBody>
                      <a:tcPr>
                        <a:blipFill>
                          <a:blip r:embed="rId2"/>
                          <a:stretch>
                            <a:fillRect l="-100837" t="-296053" r="-402092" b="-819737"/>
                          </a:stretch>
                        </a:blipFill>
                      </a:tcPr>
                    </a:tc>
                    <a:tc>
                      <a:txBody>
                        <a:bodyPr/>
                        <a:lstStyle/>
                        <a:p>
                          <a:endParaRPr lang="nl-NL"/>
                        </a:p>
                      </a:txBody>
                      <a:tcPr>
                        <a:blipFill>
                          <a:blip r:embed="rId2"/>
                          <a:stretch>
                            <a:fillRect l="-200000" t="-296053" r="-300417" b="-819737"/>
                          </a:stretch>
                        </a:blipFill>
                      </a:tcPr>
                    </a:tc>
                    <a:tc>
                      <a:txBody>
                        <a:bodyPr/>
                        <a:lstStyle/>
                        <a:p>
                          <a:endParaRPr lang="nl-NL"/>
                        </a:p>
                      </a:txBody>
                      <a:tcPr>
                        <a:blipFill>
                          <a:blip r:embed="rId2"/>
                          <a:stretch>
                            <a:fillRect l="-300000" t="-296053" r="-200417" b="-819737"/>
                          </a:stretch>
                        </a:blipFill>
                      </a:tcPr>
                    </a:tc>
                    <a:tc>
                      <a:txBody>
                        <a:bodyPr/>
                        <a:lstStyle/>
                        <a:p>
                          <a:endParaRPr lang="nl-NL"/>
                        </a:p>
                      </a:txBody>
                      <a:tcPr>
                        <a:blipFill>
                          <a:blip r:embed="rId2"/>
                          <a:stretch>
                            <a:fillRect l="-401674" t="-296053" r="-101255" b="-819737"/>
                          </a:stretch>
                        </a:blipFill>
                      </a:tcPr>
                    </a:tc>
                    <a:tc>
                      <a:txBody>
                        <a:bodyPr/>
                        <a:lstStyle/>
                        <a:p>
                          <a:pPr algn="ctr"/>
                          <a:r>
                            <a:rPr lang="en-GB" sz="2100" dirty="0"/>
                            <a:t>6</a:t>
                          </a:r>
                          <a:endParaRPr lang="nl-NL" sz="2100" dirty="0"/>
                        </a:p>
                      </a:txBody>
                      <a:tcPr>
                        <a:noFill/>
                      </a:tcPr>
                    </a:tc>
                    <a:extLst>
                      <a:ext uri="{0D108BD9-81ED-4DB2-BD59-A6C34878D82A}">
                        <a16:rowId xmlns:a16="http://schemas.microsoft.com/office/drawing/2014/main" val="2224430632"/>
                      </a:ext>
                    </a:extLst>
                  </a:tr>
                  <a:tr h="465540">
                    <a:tc>
                      <a:txBody>
                        <a:bodyPr/>
                        <a:lstStyle/>
                        <a:p>
                          <a:endParaRPr lang="nl-NL"/>
                        </a:p>
                      </a:txBody>
                      <a:tcPr>
                        <a:blipFill>
                          <a:blip r:embed="rId2"/>
                          <a:stretch>
                            <a:fillRect l="-417" t="-390909" r="-500000" b="-709091"/>
                          </a:stretch>
                        </a:blipFill>
                      </a:tcPr>
                    </a:tc>
                    <a:tc>
                      <a:txBody>
                        <a:bodyPr/>
                        <a:lstStyle/>
                        <a:p>
                          <a:endParaRPr lang="nl-NL"/>
                        </a:p>
                      </a:txBody>
                      <a:tcPr>
                        <a:blipFill>
                          <a:blip r:embed="rId2"/>
                          <a:stretch>
                            <a:fillRect l="-100837" t="-390909" r="-402092" b="-709091"/>
                          </a:stretch>
                        </a:blipFill>
                      </a:tcPr>
                    </a:tc>
                    <a:tc>
                      <a:txBody>
                        <a:bodyPr/>
                        <a:lstStyle/>
                        <a:p>
                          <a:endParaRPr lang="nl-NL"/>
                        </a:p>
                      </a:txBody>
                      <a:tcPr>
                        <a:blipFill>
                          <a:blip r:embed="rId2"/>
                          <a:stretch>
                            <a:fillRect l="-200000" t="-390909" r="-300417" b="-709091"/>
                          </a:stretch>
                        </a:blipFill>
                      </a:tcPr>
                    </a:tc>
                    <a:tc>
                      <a:txBody>
                        <a:bodyPr/>
                        <a:lstStyle/>
                        <a:p>
                          <a:endParaRPr lang="nl-NL"/>
                        </a:p>
                      </a:txBody>
                      <a:tcPr>
                        <a:blipFill>
                          <a:blip r:embed="rId2"/>
                          <a:stretch>
                            <a:fillRect l="-300000" t="-390909" r="-200417" b="-709091"/>
                          </a:stretch>
                        </a:blipFill>
                      </a:tcPr>
                    </a:tc>
                    <a:tc>
                      <a:txBody>
                        <a:bodyPr/>
                        <a:lstStyle/>
                        <a:p>
                          <a:endParaRPr lang="nl-NL"/>
                        </a:p>
                      </a:txBody>
                      <a:tcPr>
                        <a:blipFill>
                          <a:blip r:embed="rId2"/>
                          <a:stretch>
                            <a:fillRect l="-401674" t="-390909" r="-101255" b="-709091"/>
                          </a:stretch>
                        </a:blipFill>
                      </a:tcPr>
                    </a:tc>
                    <a:tc>
                      <a:txBody>
                        <a:bodyPr/>
                        <a:lstStyle/>
                        <a:p>
                          <a:pPr algn="ctr"/>
                          <a:r>
                            <a:rPr lang="en-GB" sz="2100" dirty="0"/>
                            <a:t>4</a:t>
                          </a:r>
                          <a:endParaRPr lang="nl-NL" sz="2100" dirty="0"/>
                        </a:p>
                      </a:txBody>
                      <a:tcPr>
                        <a:noFill/>
                      </a:tcPr>
                    </a:tc>
                    <a:extLst>
                      <a:ext uri="{0D108BD9-81ED-4DB2-BD59-A6C34878D82A}">
                        <a16:rowId xmlns:a16="http://schemas.microsoft.com/office/drawing/2014/main" val="2346763742"/>
                      </a:ext>
                    </a:extLst>
                  </a:tr>
                  <a:tr h="465540">
                    <a:tc>
                      <a:txBody>
                        <a:bodyPr/>
                        <a:lstStyle/>
                        <a:p>
                          <a:endParaRPr lang="nl-NL"/>
                        </a:p>
                      </a:txBody>
                      <a:tcPr>
                        <a:blipFill>
                          <a:blip r:embed="rId2"/>
                          <a:stretch>
                            <a:fillRect l="-417" t="-497368" r="-500000" b="-618421"/>
                          </a:stretch>
                        </a:blipFill>
                      </a:tcPr>
                    </a:tc>
                    <a:tc>
                      <a:txBody>
                        <a:bodyPr/>
                        <a:lstStyle/>
                        <a:p>
                          <a:endParaRPr lang="nl-NL"/>
                        </a:p>
                      </a:txBody>
                      <a:tcPr>
                        <a:blipFill>
                          <a:blip r:embed="rId2"/>
                          <a:stretch>
                            <a:fillRect l="-100837" t="-497368" r="-402092" b="-618421"/>
                          </a:stretch>
                        </a:blipFill>
                      </a:tcPr>
                    </a:tc>
                    <a:tc>
                      <a:txBody>
                        <a:bodyPr/>
                        <a:lstStyle/>
                        <a:p>
                          <a:endParaRPr lang="nl-NL"/>
                        </a:p>
                      </a:txBody>
                      <a:tcPr>
                        <a:blipFill>
                          <a:blip r:embed="rId2"/>
                          <a:stretch>
                            <a:fillRect l="-200000" t="-497368" r="-300417" b="-618421"/>
                          </a:stretch>
                        </a:blipFill>
                      </a:tcPr>
                    </a:tc>
                    <a:tc>
                      <a:txBody>
                        <a:bodyPr/>
                        <a:lstStyle/>
                        <a:p>
                          <a:endParaRPr lang="nl-NL"/>
                        </a:p>
                      </a:txBody>
                      <a:tcPr>
                        <a:blipFill>
                          <a:blip r:embed="rId2"/>
                          <a:stretch>
                            <a:fillRect l="-300000" t="-497368" r="-200417" b="-618421"/>
                          </a:stretch>
                        </a:blipFill>
                      </a:tcPr>
                    </a:tc>
                    <a:tc>
                      <a:txBody>
                        <a:bodyPr/>
                        <a:lstStyle/>
                        <a:p>
                          <a:endParaRPr lang="nl-NL"/>
                        </a:p>
                      </a:txBody>
                      <a:tcPr>
                        <a:blipFill>
                          <a:blip r:embed="rId2"/>
                          <a:stretch>
                            <a:fillRect l="-401674" t="-497368" r="-101255" b="-618421"/>
                          </a:stretch>
                        </a:blipFill>
                      </a:tcPr>
                    </a:tc>
                    <a:tc>
                      <a:txBody>
                        <a:bodyPr/>
                        <a:lstStyle/>
                        <a:p>
                          <a:pPr algn="ctr"/>
                          <a:r>
                            <a:rPr lang="en-GB" sz="2100" dirty="0"/>
                            <a:t>2</a:t>
                          </a:r>
                          <a:endParaRPr lang="nl-NL" sz="2100" dirty="0"/>
                        </a:p>
                      </a:txBody>
                      <a:tcPr>
                        <a:noFill/>
                      </a:tcPr>
                    </a:tc>
                    <a:extLst>
                      <a:ext uri="{0D108BD9-81ED-4DB2-BD59-A6C34878D82A}">
                        <a16:rowId xmlns:a16="http://schemas.microsoft.com/office/drawing/2014/main" val="877257161"/>
                      </a:ext>
                    </a:extLst>
                  </a:tr>
                  <a:tr h="465540">
                    <a:tc>
                      <a:txBody>
                        <a:bodyPr/>
                        <a:lstStyle/>
                        <a:p>
                          <a:endParaRPr lang="nl-NL"/>
                        </a:p>
                      </a:txBody>
                      <a:tcPr>
                        <a:blipFill>
                          <a:blip r:embed="rId2"/>
                          <a:stretch>
                            <a:fillRect l="-417" t="-589610" r="-500000" b="-510390"/>
                          </a:stretch>
                        </a:blipFill>
                      </a:tcPr>
                    </a:tc>
                    <a:tc>
                      <a:txBody>
                        <a:bodyPr/>
                        <a:lstStyle/>
                        <a:p>
                          <a:endParaRPr lang="nl-NL"/>
                        </a:p>
                      </a:txBody>
                      <a:tcPr>
                        <a:blipFill>
                          <a:blip r:embed="rId2"/>
                          <a:stretch>
                            <a:fillRect l="-100837" t="-589610" r="-402092" b="-510390"/>
                          </a:stretch>
                        </a:blipFill>
                      </a:tcPr>
                    </a:tc>
                    <a:tc>
                      <a:txBody>
                        <a:bodyPr/>
                        <a:lstStyle/>
                        <a:p>
                          <a:endParaRPr lang="nl-NL"/>
                        </a:p>
                      </a:txBody>
                      <a:tcPr>
                        <a:blipFill>
                          <a:blip r:embed="rId2"/>
                          <a:stretch>
                            <a:fillRect l="-200000" t="-589610" r="-300417" b="-510390"/>
                          </a:stretch>
                        </a:blipFill>
                      </a:tcPr>
                    </a:tc>
                    <a:tc>
                      <a:txBody>
                        <a:bodyPr/>
                        <a:lstStyle/>
                        <a:p>
                          <a:endParaRPr lang="nl-NL"/>
                        </a:p>
                      </a:txBody>
                      <a:tcPr>
                        <a:blipFill>
                          <a:blip r:embed="rId2"/>
                          <a:stretch>
                            <a:fillRect l="-300000" t="-589610" r="-200417" b="-510390"/>
                          </a:stretch>
                        </a:blipFill>
                      </a:tcPr>
                    </a:tc>
                    <a:tc>
                      <a:txBody>
                        <a:bodyPr/>
                        <a:lstStyle/>
                        <a:p>
                          <a:endParaRPr lang="nl-NL"/>
                        </a:p>
                      </a:txBody>
                      <a:tcPr>
                        <a:blipFill>
                          <a:blip r:embed="rId2"/>
                          <a:stretch>
                            <a:fillRect l="-401674" t="-589610" r="-101255" b="-510390"/>
                          </a:stretch>
                        </a:blipFill>
                      </a:tcPr>
                    </a:tc>
                    <a:tc>
                      <a:txBody>
                        <a:bodyPr/>
                        <a:lstStyle/>
                        <a:p>
                          <a:pPr algn="ctr"/>
                          <a:r>
                            <a:rPr lang="en-GB" sz="2100" dirty="0"/>
                            <a:t>1</a:t>
                          </a:r>
                          <a:endParaRPr lang="nl-NL" sz="2100" dirty="0"/>
                        </a:p>
                      </a:txBody>
                      <a:tcPr>
                        <a:noFill/>
                      </a:tcPr>
                    </a:tc>
                    <a:extLst>
                      <a:ext uri="{0D108BD9-81ED-4DB2-BD59-A6C34878D82A}">
                        <a16:rowId xmlns:a16="http://schemas.microsoft.com/office/drawing/2014/main" val="2496063903"/>
                      </a:ext>
                    </a:extLst>
                  </a:tr>
                  <a:tr h="465540">
                    <a:tc>
                      <a:txBody>
                        <a:bodyPr/>
                        <a:lstStyle/>
                        <a:p>
                          <a:endParaRPr lang="nl-NL"/>
                        </a:p>
                      </a:txBody>
                      <a:tcPr>
                        <a:blipFill>
                          <a:blip r:embed="rId2"/>
                          <a:stretch>
                            <a:fillRect l="-417" t="-698684" r="-500000" b="-417105"/>
                          </a:stretch>
                        </a:blipFill>
                      </a:tcPr>
                    </a:tc>
                    <a:tc>
                      <a:txBody>
                        <a:bodyPr/>
                        <a:lstStyle/>
                        <a:p>
                          <a:endParaRPr lang="nl-NL"/>
                        </a:p>
                      </a:txBody>
                      <a:tcPr>
                        <a:blipFill>
                          <a:blip r:embed="rId2"/>
                          <a:stretch>
                            <a:fillRect l="-100837" t="-698684" r="-402092" b="-417105"/>
                          </a:stretch>
                        </a:blipFill>
                      </a:tcPr>
                    </a:tc>
                    <a:tc>
                      <a:txBody>
                        <a:bodyPr/>
                        <a:lstStyle/>
                        <a:p>
                          <a:endParaRPr lang="nl-NL"/>
                        </a:p>
                      </a:txBody>
                      <a:tcPr>
                        <a:blipFill>
                          <a:blip r:embed="rId2"/>
                          <a:stretch>
                            <a:fillRect l="-200000" t="-698684" r="-300417" b="-417105"/>
                          </a:stretch>
                        </a:blipFill>
                      </a:tcPr>
                    </a:tc>
                    <a:tc>
                      <a:txBody>
                        <a:bodyPr/>
                        <a:lstStyle/>
                        <a:p>
                          <a:endParaRPr lang="nl-NL"/>
                        </a:p>
                      </a:txBody>
                      <a:tcPr>
                        <a:blipFill>
                          <a:blip r:embed="rId2"/>
                          <a:stretch>
                            <a:fillRect l="-300000" t="-698684" r="-200417" b="-417105"/>
                          </a:stretch>
                        </a:blipFill>
                      </a:tcPr>
                    </a:tc>
                    <a:tc>
                      <a:txBody>
                        <a:bodyPr/>
                        <a:lstStyle/>
                        <a:p>
                          <a:endParaRPr lang="nl-NL"/>
                        </a:p>
                      </a:txBody>
                      <a:tcPr>
                        <a:blipFill>
                          <a:blip r:embed="rId2"/>
                          <a:stretch>
                            <a:fillRect l="-401674" t="-698684" r="-101255" b="-417105"/>
                          </a:stretch>
                        </a:blipFill>
                      </a:tcPr>
                    </a:tc>
                    <a:tc>
                      <a:txBody>
                        <a:bodyPr/>
                        <a:lstStyle/>
                        <a:p>
                          <a:pPr algn="ctr"/>
                          <a:r>
                            <a:rPr lang="en-GB" sz="2100" dirty="0">
                              <a:solidFill>
                                <a:schemeClr val="tx1"/>
                              </a:solidFill>
                            </a:rPr>
                            <a:t>3</a:t>
                          </a:r>
                          <a:endParaRPr lang="nl-NL" sz="2100" dirty="0">
                            <a:solidFill>
                              <a:schemeClr val="tx1"/>
                            </a:solidFill>
                          </a:endParaRPr>
                        </a:p>
                      </a:txBody>
                      <a:tcPr>
                        <a:noFill/>
                      </a:tcPr>
                    </a:tc>
                    <a:extLst>
                      <a:ext uri="{0D108BD9-81ED-4DB2-BD59-A6C34878D82A}">
                        <a16:rowId xmlns:a16="http://schemas.microsoft.com/office/drawing/2014/main" val="305272429"/>
                      </a:ext>
                    </a:extLst>
                  </a:tr>
                  <a:tr h="465540">
                    <a:tc>
                      <a:txBody>
                        <a:bodyPr/>
                        <a:lstStyle/>
                        <a:p>
                          <a:endParaRPr lang="nl-NL"/>
                        </a:p>
                      </a:txBody>
                      <a:tcPr>
                        <a:blipFill>
                          <a:blip r:embed="rId2"/>
                          <a:stretch>
                            <a:fillRect l="-417" t="-788312" r="-500000" b="-311688"/>
                          </a:stretch>
                        </a:blipFill>
                      </a:tcPr>
                    </a:tc>
                    <a:tc>
                      <a:txBody>
                        <a:bodyPr/>
                        <a:lstStyle/>
                        <a:p>
                          <a:endParaRPr lang="nl-NL"/>
                        </a:p>
                      </a:txBody>
                      <a:tcPr>
                        <a:blipFill>
                          <a:blip r:embed="rId2"/>
                          <a:stretch>
                            <a:fillRect l="-100837" t="-788312" r="-402092" b="-311688"/>
                          </a:stretch>
                        </a:blipFill>
                      </a:tcPr>
                    </a:tc>
                    <a:tc>
                      <a:txBody>
                        <a:bodyPr/>
                        <a:lstStyle/>
                        <a:p>
                          <a:endParaRPr lang="nl-NL"/>
                        </a:p>
                      </a:txBody>
                      <a:tcPr>
                        <a:blipFill>
                          <a:blip r:embed="rId2"/>
                          <a:stretch>
                            <a:fillRect l="-200000" t="-788312" r="-300417" b="-311688"/>
                          </a:stretch>
                        </a:blipFill>
                      </a:tcPr>
                    </a:tc>
                    <a:tc>
                      <a:txBody>
                        <a:bodyPr/>
                        <a:lstStyle/>
                        <a:p>
                          <a:endParaRPr lang="nl-NL"/>
                        </a:p>
                      </a:txBody>
                      <a:tcPr>
                        <a:blipFill>
                          <a:blip r:embed="rId2"/>
                          <a:stretch>
                            <a:fillRect l="-300000" t="-788312" r="-200417" b="-311688"/>
                          </a:stretch>
                        </a:blipFill>
                      </a:tcPr>
                    </a:tc>
                    <a:tc>
                      <a:txBody>
                        <a:bodyPr/>
                        <a:lstStyle/>
                        <a:p>
                          <a:endParaRPr lang="nl-NL"/>
                        </a:p>
                      </a:txBody>
                      <a:tcPr>
                        <a:blipFill>
                          <a:blip r:embed="rId2"/>
                          <a:stretch>
                            <a:fillRect l="-401674" t="-788312" r="-101255" b="-311688"/>
                          </a:stretch>
                        </a:blipFill>
                      </a:tcPr>
                    </a:tc>
                    <a:tc>
                      <a:txBody>
                        <a:bodyPr/>
                        <a:lstStyle/>
                        <a:p>
                          <a:pPr algn="ctr"/>
                          <a:r>
                            <a:rPr lang="en-GB" sz="2100" dirty="0">
                              <a:solidFill>
                                <a:schemeClr val="tx1"/>
                              </a:solidFill>
                            </a:rPr>
                            <a:t>2</a:t>
                          </a:r>
                          <a:endParaRPr lang="nl-NL" sz="2100" dirty="0">
                            <a:solidFill>
                              <a:schemeClr val="tx1"/>
                            </a:solidFill>
                          </a:endParaRPr>
                        </a:p>
                      </a:txBody>
                      <a:tcPr>
                        <a:noFill/>
                      </a:tcPr>
                    </a:tc>
                    <a:extLst>
                      <a:ext uri="{0D108BD9-81ED-4DB2-BD59-A6C34878D82A}">
                        <a16:rowId xmlns:a16="http://schemas.microsoft.com/office/drawing/2014/main" val="1137048644"/>
                      </a:ext>
                    </a:extLst>
                  </a:tr>
                  <a:tr h="465540">
                    <a:tc>
                      <a:txBody>
                        <a:bodyPr/>
                        <a:lstStyle/>
                        <a:p>
                          <a:endParaRPr lang="nl-NL"/>
                        </a:p>
                      </a:txBody>
                      <a:tcPr>
                        <a:blipFill>
                          <a:blip r:embed="rId2"/>
                          <a:stretch>
                            <a:fillRect l="-417" t="-900000" r="-500000" b="-215789"/>
                          </a:stretch>
                        </a:blipFill>
                      </a:tcPr>
                    </a:tc>
                    <a:tc>
                      <a:txBody>
                        <a:bodyPr/>
                        <a:lstStyle/>
                        <a:p>
                          <a:endParaRPr lang="nl-NL"/>
                        </a:p>
                      </a:txBody>
                      <a:tcPr>
                        <a:blipFill>
                          <a:blip r:embed="rId2"/>
                          <a:stretch>
                            <a:fillRect l="-100837" t="-900000" r="-402092" b="-215789"/>
                          </a:stretch>
                        </a:blipFill>
                      </a:tcPr>
                    </a:tc>
                    <a:tc>
                      <a:txBody>
                        <a:bodyPr/>
                        <a:lstStyle/>
                        <a:p>
                          <a:endParaRPr lang="nl-NL"/>
                        </a:p>
                      </a:txBody>
                      <a:tcPr>
                        <a:blipFill>
                          <a:blip r:embed="rId2"/>
                          <a:stretch>
                            <a:fillRect l="-200000" t="-900000" r="-300417" b="-215789"/>
                          </a:stretch>
                        </a:blipFill>
                      </a:tcPr>
                    </a:tc>
                    <a:tc>
                      <a:txBody>
                        <a:bodyPr/>
                        <a:lstStyle/>
                        <a:p>
                          <a:endParaRPr lang="nl-NL"/>
                        </a:p>
                      </a:txBody>
                      <a:tcPr>
                        <a:blipFill>
                          <a:blip r:embed="rId2"/>
                          <a:stretch>
                            <a:fillRect l="-300000" t="-900000" r="-200417" b="-215789"/>
                          </a:stretch>
                        </a:blipFill>
                      </a:tcPr>
                    </a:tc>
                    <a:tc>
                      <a:txBody>
                        <a:bodyPr/>
                        <a:lstStyle/>
                        <a:p>
                          <a:endParaRPr lang="nl-NL"/>
                        </a:p>
                      </a:txBody>
                      <a:tcPr>
                        <a:blipFill>
                          <a:blip r:embed="rId2"/>
                          <a:stretch>
                            <a:fillRect l="-401674" t="-900000" r="-101255" b="-215789"/>
                          </a:stretch>
                        </a:blipFill>
                      </a:tcPr>
                    </a:tc>
                    <a:tc>
                      <a:txBody>
                        <a:bodyPr/>
                        <a:lstStyle/>
                        <a:p>
                          <a:pPr algn="ctr"/>
                          <a:r>
                            <a:rPr lang="en-GB" sz="2100" dirty="0">
                              <a:solidFill>
                                <a:schemeClr val="tx1"/>
                              </a:solidFill>
                            </a:rPr>
                            <a:t>4</a:t>
                          </a:r>
                          <a:endParaRPr lang="nl-NL" sz="2100" dirty="0">
                            <a:solidFill>
                              <a:schemeClr val="tx1"/>
                            </a:solidFill>
                          </a:endParaRPr>
                        </a:p>
                      </a:txBody>
                      <a:tcPr>
                        <a:noFill/>
                      </a:tcPr>
                    </a:tc>
                    <a:extLst>
                      <a:ext uri="{0D108BD9-81ED-4DB2-BD59-A6C34878D82A}">
                        <a16:rowId xmlns:a16="http://schemas.microsoft.com/office/drawing/2014/main" val="1712240706"/>
                      </a:ext>
                    </a:extLst>
                  </a:tr>
                  <a:tr h="465540">
                    <a:tc>
                      <a:txBody>
                        <a:bodyPr/>
                        <a:lstStyle/>
                        <a:p>
                          <a:endParaRPr lang="nl-NL"/>
                        </a:p>
                      </a:txBody>
                      <a:tcPr>
                        <a:blipFill>
                          <a:blip r:embed="rId2"/>
                          <a:stretch>
                            <a:fillRect l="-417" t="-987013" r="-500000" b="-112987"/>
                          </a:stretch>
                        </a:blipFill>
                      </a:tcPr>
                    </a:tc>
                    <a:tc>
                      <a:txBody>
                        <a:bodyPr/>
                        <a:lstStyle/>
                        <a:p>
                          <a:endParaRPr lang="nl-NL"/>
                        </a:p>
                      </a:txBody>
                      <a:tcPr>
                        <a:blipFill>
                          <a:blip r:embed="rId2"/>
                          <a:stretch>
                            <a:fillRect l="-100837" t="-987013" r="-402092" b="-112987"/>
                          </a:stretch>
                        </a:blipFill>
                      </a:tcPr>
                    </a:tc>
                    <a:tc>
                      <a:txBody>
                        <a:bodyPr/>
                        <a:lstStyle/>
                        <a:p>
                          <a:endParaRPr lang="nl-NL"/>
                        </a:p>
                      </a:txBody>
                      <a:tcPr>
                        <a:blipFill>
                          <a:blip r:embed="rId2"/>
                          <a:stretch>
                            <a:fillRect l="-200000" t="-987013" r="-300417" b="-112987"/>
                          </a:stretch>
                        </a:blipFill>
                      </a:tcPr>
                    </a:tc>
                    <a:tc>
                      <a:txBody>
                        <a:bodyPr/>
                        <a:lstStyle/>
                        <a:p>
                          <a:endParaRPr lang="nl-NL"/>
                        </a:p>
                      </a:txBody>
                      <a:tcPr>
                        <a:blipFill>
                          <a:blip r:embed="rId2"/>
                          <a:stretch>
                            <a:fillRect l="-300000" t="-987013" r="-200417" b="-112987"/>
                          </a:stretch>
                        </a:blipFill>
                      </a:tcPr>
                    </a:tc>
                    <a:tc>
                      <a:txBody>
                        <a:bodyPr/>
                        <a:lstStyle/>
                        <a:p>
                          <a:endParaRPr lang="nl-NL"/>
                        </a:p>
                      </a:txBody>
                      <a:tcPr>
                        <a:blipFill>
                          <a:blip r:embed="rId2"/>
                          <a:stretch>
                            <a:fillRect l="-401674" t="-987013" r="-101255" b="-112987"/>
                          </a:stretch>
                        </a:blipFill>
                      </a:tcPr>
                    </a:tc>
                    <a:tc>
                      <a:txBody>
                        <a:bodyPr/>
                        <a:lstStyle/>
                        <a:p>
                          <a:pPr algn="ctr"/>
                          <a:r>
                            <a:rPr lang="en-GB" sz="2100" dirty="0">
                              <a:solidFill>
                                <a:schemeClr val="tx1"/>
                              </a:solidFill>
                            </a:rPr>
                            <a:t>…</a:t>
                          </a:r>
                          <a:endParaRPr lang="nl-NL" sz="2100" dirty="0">
                            <a:solidFill>
                              <a:schemeClr val="tx1"/>
                            </a:solidFill>
                          </a:endParaRPr>
                        </a:p>
                      </a:txBody>
                      <a:tcPr>
                        <a:noFill/>
                      </a:tcPr>
                    </a:tc>
                    <a:extLst>
                      <a:ext uri="{0D108BD9-81ED-4DB2-BD59-A6C34878D82A}">
                        <a16:rowId xmlns:a16="http://schemas.microsoft.com/office/drawing/2014/main" val="1201809782"/>
                      </a:ext>
                    </a:extLst>
                  </a:tr>
                  <a:tr h="465540">
                    <a:tc>
                      <a:txBody>
                        <a:bodyPr/>
                        <a:lstStyle/>
                        <a:p>
                          <a:endParaRPr lang="nl-NL"/>
                        </a:p>
                      </a:txBody>
                      <a:tcPr>
                        <a:blipFill>
                          <a:blip r:embed="rId2"/>
                          <a:stretch>
                            <a:fillRect l="-417" t="-1101316" r="-500000" b="-14474"/>
                          </a:stretch>
                        </a:blipFill>
                      </a:tcPr>
                    </a:tc>
                    <a:tc>
                      <a:txBody>
                        <a:bodyPr/>
                        <a:lstStyle/>
                        <a:p>
                          <a:endParaRPr lang="nl-NL"/>
                        </a:p>
                      </a:txBody>
                      <a:tcPr>
                        <a:blipFill>
                          <a:blip r:embed="rId2"/>
                          <a:stretch>
                            <a:fillRect l="-100837" t="-1101316" r="-402092" b="-14474"/>
                          </a:stretch>
                        </a:blipFill>
                      </a:tcPr>
                    </a:tc>
                    <a:tc>
                      <a:txBody>
                        <a:bodyPr/>
                        <a:lstStyle/>
                        <a:p>
                          <a:endParaRPr lang="nl-NL"/>
                        </a:p>
                      </a:txBody>
                      <a:tcPr>
                        <a:blipFill>
                          <a:blip r:embed="rId2"/>
                          <a:stretch>
                            <a:fillRect l="-200000" t="-1101316" r="-300417" b="-14474"/>
                          </a:stretch>
                        </a:blipFill>
                      </a:tcPr>
                    </a:tc>
                    <a:tc>
                      <a:txBody>
                        <a:bodyPr/>
                        <a:lstStyle/>
                        <a:p>
                          <a:endParaRPr lang="nl-NL"/>
                        </a:p>
                      </a:txBody>
                      <a:tcPr>
                        <a:blipFill>
                          <a:blip r:embed="rId2"/>
                          <a:stretch>
                            <a:fillRect l="-300000" t="-1101316" r="-200417" b="-14474"/>
                          </a:stretch>
                        </a:blipFill>
                      </a:tcPr>
                    </a:tc>
                    <a:tc>
                      <a:txBody>
                        <a:bodyPr/>
                        <a:lstStyle/>
                        <a:p>
                          <a:endParaRPr lang="nl-NL"/>
                        </a:p>
                      </a:txBody>
                      <a:tcPr>
                        <a:blipFill>
                          <a:blip r:embed="rId2"/>
                          <a:stretch>
                            <a:fillRect l="-401674" t="-1101316" r="-101255" b="-14474"/>
                          </a:stretch>
                        </a:blipFill>
                      </a:tcPr>
                    </a:tc>
                    <a:tc>
                      <a:txBody>
                        <a:bodyPr/>
                        <a:lstStyle/>
                        <a:p>
                          <a:pPr algn="ctr"/>
                          <a:r>
                            <a:rPr lang="en-GB" sz="2100" dirty="0">
                              <a:solidFill>
                                <a:schemeClr val="tx1"/>
                              </a:solidFill>
                            </a:rPr>
                            <a:t>3</a:t>
                          </a:r>
                          <a:endParaRPr lang="nl-NL" sz="2100" dirty="0">
                            <a:solidFill>
                              <a:schemeClr val="tx1"/>
                            </a:solidFill>
                          </a:endParaRPr>
                        </a:p>
                      </a:txBody>
                      <a:tcPr>
                        <a:noFill/>
                      </a:tcPr>
                    </a:tc>
                    <a:extLst>
                      <a:ext uri="{0D108BD9-81ED-4DB2-BD59-A6C34878D82A}">
                        <a16:rowId xmlns:a16="http://schemas.microsoft.com/office/drawing/2014/main" val="3378232694"/>
                      </a:ext>
                    </a:extLst>
                  </a:tr>
                </a:tbl>
              </a:graphicData>
            </a:graphic>
          </p:graphicFrame>
        </mc:Fallback>
      </mc:AlternateContent>
    </p:spTree>
    <p:extLst>
      <p:ext uri="{BB962C8B-B14F-4D97-AF65-F5344CB8AC3E}">
        <p14:creationId xmlns:p14="http://schemas.microsoft.com/office/powerpoint/2010/main" val="14660275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3" name="Table 6">
                <a:extLst>
                  <a:ext uri="{FF2B5EF4-FFF2-40B4-BE49-F238E27FC236}">
                    <a16:creationId xmlns:a16="http://schemas.microsoft.com/office/drawing/2014/main" id="{7F5D5E0C-E332-687C-116D-5583F775151D}"/>
                  </a:ext>
                </a:extLst>
              </p:cNvPr>
              <p:cNvGraphicFramePr>
                <a:graphicFrameLocks noGrp="1"/>
              </p:cNvGraphicFramePr>
              <p:nvPr>
                <p:extLst>
                  <p:ext uri="{D42A27DB-BD31-4B8C-83A1-F6EECF244321}">
                    <p14:modId xmlns:p14="http://schemas.microsoft.com/office/powerpoint/2010/main" val="162652959"/>
                  </p:ext>
                </p:extLst>
              </p:nvPr>
            </p:nvGraphicFramePr>
            <p:xfrm>
              <a:off x="801135" y="1244285"/>
              <a:ext cx="4594728" cy="4721027"/>
            </p:xfrm>
            <a:graphic>
              <a:graphicData uri="http://schemas.openxmlformats.org/drawingml/2006/table">
                <a:tbl>
                  <a:tblPr firstRow="1" bandRow="1">
                    <a:tableStyleId>{5C22544A-7EE6-4342-B048-85BDC9FD1C3A}</a:tableStyleId>
                  </a:tblPr>
                  <a:tblGrid>
                    <a:gridCol w="765788">
                      <a:extLst>
                        <a:ext uri="{9D8B030D-6E8A-4147-A177-3AD203B41FA5}">
                          <a16:colId xmlns:a16="http://schemas.microsoft.com/office/drawing/2014/main" val="1284712509"/>
                        </a:ext>
                      </a:extLst>
                    </a:gridCol>
                    <a:gridCol w="765788">
                      <a:extLst>
                        <a:ext uri="{9D8B030D-6E8A-4147-A177-3AD203B41FA5}">
                          <a16:colId xmlns:a16="http://schemas.microsoft.com/office/drawing/2014/main" val="3384408917"/>
                        </a:ext>
                      </a:extLst>
                    </a:gridCol>
                    <a:gridCol w="765788">
                      <a:extLst>
                        <a:ext uri="{9D8B030D-6E8A-4147-A177-3AD203B41FA5}">
                          <a16:colId xmlns:a16="http://schemas.microsoft.com/office/drawing/2014/main" val="3475929590"/>
                        </a:ext>
                      </a:extLst>
                    </a:gridCol>
                    <a:gridCol w="765788">
                      <a:extLst>
                        <a:ext uri="{9D8B030D-6E8A-4147-A177-3AD203B41FA5}">
                          <a16:colId xmlns:a16="http://schemas.microsoft.com/office/drawing/2014/main" val="2809065463"/>
                        </a:ext>
                      </a:extLst>
                    </a:gridCol>
                    <a:gridCol w="765788">
                      <a:extLst>
                        <a:ext uri="{9D8B030D-6E8A-4147-A177-3AD203B41FA5}">
                          <a16:colId xmlns:a16="http://schemas.microsoft.com/office/drawing/2014/main" val="3102601274"/>
                        </a:ext>
                      </a:extLst>
                    </a:gridCol>
                    <a:gridCol w="765788">
                      <a:extLst>
                        <a:ext uri="{9D8B030D-6E8A-4147-A177-3AD203B41FA5}">
                          <a16:colId xmlns:a16="http://schemas.microsoft.com/office/drawing/2014/main" val="1858631198"/>
                        </a:ext>
                      </a:extLst>
                    </a:gridCol>
                  </a:tblGrid>
                  <a:tr h="323248">
                    <a:tc>
                      <a:txBody>
                        <a:bodyPr/>
                        <a:lstStyle/>
                        <a:p>
                          <a:endParaRPr lang="nl-NL" sz="1600" dirty="0"/>
                        </a:p>
                      </a:txBody>
                      <a:tcPr marL="77580" marR="77580" marT="38790" marB="38790">
                        <a:lnL w="12701" cap="flat" cmpd="sng" algn="ctr">
                          <a:noFill/>
                          <a:prstDash val="solid"/>
                          <a:round/>
                          <a:headEnd type="none" w="med" len="med"/>
                          <a:tailEnd type="none" w="med" len="me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3508505"/>
                      </a:ext>
                    </a:extLst>
                  </a:tr>
                  <a:tr h="444251">
                    <a:tc>
                      <a:txBody>
                        <a:bodyPr/>
                        <a:lstStyle/>
                        <a:p>
                          <a:pPr/>
                          <a14:m>
                            <m:oMathPara xmlns:m="http://schemas.openxmlformats.org/officeDocument/2006/math">
                              <m:oMathParaPr>
                                <m:jc m:val="centerGroup"/>
                              </m:oMathParaPr>
                              <m:oMath xmlns:m="http://schemas.openxmlformats.org/officeDocument/2006/math">
                                <m:r>
                                  <a:rPr lang="en-GB" sz="2400" b="0" i="1" smtClean="0">
                                    <a:latin typeface="Cambria Math" panose="02040503050406030204" pitchFamily="18" charset="0"/>
                                  </a:rPr>
                                  <m:t>𝑇𝑖𝑚𝑒</m:t>
                                </m:r>
                              </m:oMath>
                            </m:oMathPara>
                          </a14:m>
                          <a:endParaRPr lang="nl-NL" sz="2400" dirty="0"/>
                        </a:p>
                      </a:txBody>
                      <a:tcPr marL="77580" marR="77580" marT="38790" marB="38790">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400" b="0" i="1" smtClean="0">
                                        <a:latin typeface="Cambria Math" panose="02040503050406030204" pitchFamily="18" charset="0"/>
                                      </a:rPr>
                                    </m:ctrlPr>
                                  </m:sSubPr>
                                  <m:e>
                                    <m:r>
                                      <a:rPr lang="en-GB" sz="2400" b="0" i="1" smtClean="0">
                                        <a:latin typeface="Cambria Math" panose="02040503050406030204" pitchFamily="18" charset="0"/>
                                      </a:rPr>
                                      <m:t>𝑌</m:t>
                                    </m:r>
                                  </m:e>
                                  <m:sub>
                                    <m:r>
                                      <a:rPr lang="en-GB" sz="2400" b="0" i="1" smtClean="0">
                                        <a:latin typeface="Cambria Math" panose="02040503050406030204" pitchFamily="18" charset="0"/>
                                      </a:rPr>
                                      <m:t>𝑡</m:t>
                                    </m:r>
                                  </m:sub>
                                </m:sSub>
                              </m:oMath>
                            </m:oMathPara>
                          </a14:m>
                          <a:endParaRPr lang="nl-NL" sz="2400" dirty="0"/>
                        </a:p>
                      </a:txBody>
                      <a:tcPr marL="77580" marR="77580" marT="38790" marB="38790">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400" b="0" i="1" smtClean="0">
                                        <a:latin typeface="Cambria Math" panose="02040503050406030204" pitchFamily="18" charset="0"/>
                                      </a:rPr>
                                    </m:ctrlPr>
                                  </m:sSubPr>
                                  <m:e>
                                    <m:r>
                                      <a:rPr lang="en-GB" sz="2400" b="0" i="1" smtClean="0">
                                        <a:latin typeface="Cambria Math" panose="02040503050406030204" pitchFamily="18" charset="0"/>
                                      </a:rPr>
                                      <m:t>𝐴</m:t>
                                    </m:r>
                                  </m:e>
                                  <m:sub>
                                    <m:r>
                                      <a:rPr lang="en-GB" sz="2400" b="0" i="1" smtClean="0">
                                        <a:latin typeface="Cambria Math" panose="02040503050406030204" pitchFamily="18" charset="0"/>
                                      </a:rPr>
                                      <m:t>𝑡</m:t>
                                    </m:r>
                                  </m:sub>
                                </m:sSub>
                              </m:oMath>
                            </m:oMathPara>
                          </a14:m>
                          <a:endParaRPr lang="nl-NL" sz="2400" dirty="0"/>
                        </a:p>
                      </a:txBody>
                      <a:tcPr marL="77580" marR="77580" marT="38790" marB="38790">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400" b="0" i="1" smtClean="0">
                                        <a:latin typeface="Cambria Math" panose="02040503050406030204" pitchFamily="18" charset="0"/>
                                      </a:rPr>
                                    </m:ctrlPr>
                                  </m:sSubSupPr>
                                  <m:e>
                                    <m:r>
                                      <a:rPr lang="en-GB" sz="2400" b="0" i="1" smtClean="0">
                                        <a:latin typeface="Cambria Math" panose="02040503050406030204" pitchFamily="18" charset="0"/>
                                      </a:rPr>
                                      <m:t>𝑌</m:t>
                                    </m:r>
                                  </m:e>
                                  <m:sub>
                                    <m:r>
                                      <a:rPr lang="en-GB" sz="2400" b="0" i="1" smtClean="0">
                                        <a:latin typeface="Cambria Math" panose="02040503050406030204" pitchFamily="18" charset="0"/>
                                      </a:rPr>
                                      <m:t>𝑡</m:t>
                                    </m:r>
                                  </m:sub>
                                  <m:sup>
                                    <m:r>
                                      <a:rPr lang="en-GB" sz="2400" b="0" i="1" smtClean="0">
                                        <a:latin typeface="Cambria Math" panose="02040503050406030204" pitchFamily="18" charset="0"/>
                                      </a:rPr>
                                      <m:t>0</m:t>
                                    </m:r>
                                  </m:sup>
                                </m:sSubSup>
                              </m:oMath>
                            </m:oMathPara>
                          </a14:m>
                          <a:endParaRPr lang="nl-NL" sz="2400" dirty="0"/>
                        </a:p>
                      </a:txBody>
                      <a:tcPr marL="77580" marR="77580" marT="38790" marB="38790">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400" b="0" i="1" smtClean="0">
                                        <a:latin typeface="Cambria Math" panose="02040503050406030204" pitchFamily="18" charset="0"/>
                                      </a:rPr>
                                    </m:ctrlPr>
                                  </m:sSubSupPr>
                                  <m:e>
                                    <m:r>
                                      <a:rPr lang="en-GB" sz="2400" b="0" i="1" smtClean="0">
                                        <a:latin typeface="Cambria Math" panose="02040503050406030204" pitchFamily="18" charset="0"/>
                                      </a:rPr>
                                      <m:t>𝑌</m:t>
                                    </m:r>
                                  </m:e>
                                  <m:sub>
                                    <m:r>
                                      <a:rPr lang="en-GB" sz="2400" b="0" i="1" smtClean="0">
                                        <a:latin typeface="Cambria Math" panose="02040503050406030204" pitchFamily="18" charset="0"/>
                                      </a:rPr>
                                      <m:t>𝑡</m:t>
                                    </m:r>
                                  </m:sub>
                                  <m:sup>
                                    <m:r>
                                      <a:rPr lang="en-GB" sz="2400" b="0" i="1" smtClean="0">
                                        <a:latin typeface="Cambria Math" panose="02040503050406030204" pitchFamily="18" charset="0"/>
                                      </a:rPr>
                                      <m:t>1</m:t>
                                    </m:r>
                                  </m:sup>
                                </m:sSubSup>
                              </m:oMath>
                            </m:oMathPara>
                          </a14:m>
                          <a:endParaRPr lang="nl-NL" sz="2400" dirty="0"/>
                        </a:p>
                      </a:txBody>
                      <a:tcPr marL="77580" marR="77580" marT="38790" marB="38790">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400" b="0" i="1" smtClean="0">
                                        <a:latin typeface="Cambria Math" panose="02040503050406030204" pitchFamily="18" charset="0"/>
                                      </a:rPr>
                                    </m:ctrlPr>
                                  </m:sSubPr>
                                  <m:e>
                                    <m:r>
                                      <a:rPr lang="en-GB" sz="2400" b="0" i="1" smtClean="0">
                                        <a:latin typeface="Cambria Math" panose="02040503050406030204" pitchFamily="18" charset="0"/>
                                      </a:rPr>
                                      <m:t>𝐶</m:t>
                                    </m:r>
                                  </m:e>
                                  <m:sub>
                                    <m:r>
                                      <a:rPr lang="en-GB" sz="2400" b="0" i="1" smtClean="0">
                                        <a:latin typeface="Cambria Math" panose="02040503050406030204" pitchFamily="18" charset="0"/>
                                      </a:rPr>
                                      <m:t>1</m:t>
                                    </m:r>
                                    <m:r>
                                      <a:rPr lang="en-GB" sz="2400" b="0" i="1" smtClean="0">
                                        <a:latin typeface="Cambria Math" panose="02040503050406030204" pitchFamily="18" charset="0"/>
                                      </a:rPr>
                                      <m:t>𝑡</m:t>
                                    </m:r>
                                  </m:sub>
                                </m:sSub>
                              </m:oMath>
                            </m:oMathPara>
                          </a14:m>
                          <a:endParaRPr lang="nl-NL" sz="2400" dirty="0"/>
                        </a:p>
                      </a:txBody>
                      <a:tcPr marL="77580" marR="77580" marT="38790" marB="38790">
                        <a:lnT w="38103" cap="flat" cmpd="sng" algn="ctr">
                          <a:noFill/>
                          <a:prstDash val="solid"/>
                          <a:round/>
                          <a:headEnd type="none" w="med" len="med"/>
                          <a:tailEnd type="none" w="med" len="med"/>
                        </a:lnT>
                        <a:noFill/>
                      </a:tcPr>
                    </a:tc>
                    <a:extLst>
                      <a:ext uri="{0D108BD9-81ED-4DB2-BD59-A6C34878D82A}">
                        <a16:rowId xmlns:a16="http://schemas.microsoft.com/office/drawing/2014/main" val="1687714552"/>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1</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7</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0</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chemeClr val="accent1"/>
                                    </a:solidFill>
                                    <a:latin typeface="Cambria Math" panose="02040503050406030204" pitchFamily="18" charset="0"/>
                                  </a:rPr>
                                  <m:t>7</m:t>
                                </m:r>
                              </m:oMath>
                            </m:oMathPara>
                          </a14:m>
                          <a:endParaRPr lang="nl-NL" sz="1800" dirty="0">
                            <a:solidFill>
                              <a:schemeClr val="accent1"/>
                            </a:solidFill>
                          </a:endParaRPr>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lgn="ctr"/>
                          <a:r>
                            <a:rPr lang="en-GB" sz="1800" dirty="0"/>
                            <a:t>2</a:t>
                          </a:r>
                          <a:endParaRPr lang="nl-NL" sz="1800" dirty="0"/>
                        </a:p>
                      </a:txBody>
                      <a:tcPr marL="77580" marR="77580" marT="38790" marB="38790">
                        <a:noFill/>
                      </a:tcPr>
                    </a:tc>
                    <a:extLst>
                      <a:ext uri="{0D108BD9-81ED-4DB2-BD59-A6C34878D82A}">
                        <a16:rowId xmlns:a16="http://schemas.microsoft.com/office/drawing/2014/main" val="390264655"/>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2</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9</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0</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chemeClr val="accent1"/>
                                    </a:solidFill>
                                    <a:latin typeface="Cambria Math" panose="02040503050406030204" pitchFamily="18" charset="0"/>
                                  </a:rPr>
                                  <m:t>9</m:t>
                                </m:r>
                              </m:oMath>
                            </m:oMathPara>
                          </a14:m>
                          <a:endParaRPr lang="nl-NL" sz="1800" dirty="0">
                            <a:solidFill>
                              <a:schemeClr val="accent1"/>
                            </a:solidFill>
                          </a:endParaRPr>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lgn="ctr"/>
                          <a:r>
                            <a:rPr lang="en-GB" sz="1800" dirty="0"/>
                            <a:t>6</a:t>
                          </a:r>
                          <a:endParaRPr lang="nl-NL" sz="1800" dirty="0"/>
                        </a:p>
                      </a:txBody>
                      <a:tcPr marL="77580" marR="77580" marT="38790" marB="38790">
                        <a:noFill/>
                      </a:tcPr>
                    </a:tc>
                    <a:extLst>
                      <a:ext uri="{0D108BD9-81ED-4DB2-BD59-A6C34878D82A}">
                        <a16:rowId xmlns:a16="http://schemas.microsoft.com/office/drawing/2014/main" val="2224430632"/>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3</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6</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0</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chemeClr val="accent1"/>
                                    </a:solidFill>
                                    <a:latin typeface="Cambria Math" panose="02040503050406030204" pitchFamily="18" charset="0"/>
                                  </a:rPr>
                                  <m:t>6</m:t>
                                </m:r>
                              </m:oMath>
                            </m:oMathPara>
                          </a14:m>
                          <a:endParaRPr lang="nl-NL" sz="1800" dirty="0">
                            <a:solidFill>
                              <a:schemeClr val="accent1"/>
                            </a:solidFill>
                          </a:endParaRPr>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lgn="ctr"/>
                          <a:r>
                            <a:rPr lang="en-GB" sz="1800" dirty="0"/>
                            <a:t>4</a:t>
                          </a:r>
                          <a:endParaRPr lang="nl-NL" sz="1800" dirty="0"/>
                        </a:p>
                      </a:txBody>
                      <a:tcPr marL="77580" marR="77580" marT="38790" marB="38790">
                        <a:noFill/>
                      </a:tcPr>
                    </a:tc>
                    <a:extLst>
                      <a:ext uri="{0D108BD9-81ED-4DB2-BD59-A6C34878D82A}">
                        <a16:rowId xmlns:a16="http://schemas.microsoft.com/office/drawing/2014/main" val="2346763742"/>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4</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5</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0</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chemeClr val="accent1"/>
                                    </a:solidFill>
                                    <a:latin typeface="Cambria Math" panose="02040503050406030204" pitchFamily="18" charset="0"/>
                                  </a:rPr>
                                  <m:t>5</m:t>
                                </m:r>
                              </m:oMath>
                            </m:oMathPara>
                          </a14:m>
                          <a:endParaRPr lang="nl-NL" sz="1800" dirty="0">
                            <a:solidFill>
                              <a:schemeClr val="accent1"/>
                            </a:solidFill>
                          </a:endParaRPr>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lgn="ctr"/>
                          <a:r>
                            <a:rPr lang="en-GB" sz="1800" dirty="0"/>
                            <a:t>2</a:t>
                          </a:r>
                          <a:endParaRPr lang="nl-NL" sz="1800" dirty="0"/>
                        </a:p>
                      </a:txBody>
                      <a:tcPr marL="77580" marR="77580" marT="38790" marB="38790">
                        <a:noFill/>
                      </a:tcPr>
                    </a:tc>
                    <a:extLst>
                      <a:ext uri="{0D108BD9-81ED-4DB2-BD59-A6C34878D82A}">
                        <a16:rowId xmlns:a16="http://schemas.microsoft.com/office/drawing/2014/main" val="877257161"/>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5</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6</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0</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chemeClr val="accent1"/>
                                    </a:solidFill>
                                    <a:latin typeface="Cambria Math" panose="02040503050406030204" pitchFamily="18" charset="0"/>
                                  </a:rPr>
                                  <m:t>6</m:t>
                                </m:r>
                              </m:oMath>
                            </m:oMathPara>
                          </a14:m>
                          <a:endParaRPr lang="nl-NL" sz="1800" dirty="0">
                            <a:solidFill>
                              <a:schemeClr val="accent1"/>
                            </a:solidFill>
                          </a:endParaRPr>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lgn="ctr"/>
                          <a:r>
                            <a:rPr lang="en-GB" sz="1800" dirty="0"/>
                            <a:t>1</a:t>
                          </a:r>
                          <a:endParaRPr lang="nl-NL" sz="1800" dirty="0"/>
                        </a:p>
                      </a:txBody>
                      <a:tcPr marL="77580" marR="77580" marT="38790" marB="38790">
                        <a:noFill/>
                      </a:tcPr>
                    </a:tc>
                    <a:extLst>
                      <a:ext uri="{0D108BD9-81ED-4DB2-BD59-A6C34878D82A}">
                        <a16:rowId xmlns:a16="http://schemas.microsoft.com/office/drawing/2014/main" val="2496063903"/>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6</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2</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1</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rgbClr val="FF0000"/>
                                    </a:solidFill>
                                    <a:latin typeface="Cambria Math" panose="02040503050406030204" pitchFamily="18" charset="0"/>
                                  </a:rPr>
                                  <m:t>2</m:t>
                                </m:r>
                              </m:oMath>
                            </m:oMathPara>
                          </a14:m>
                          <a:endParaRPr lang="nl-NL" sz="1800" dirty="0">
                            <a:solidFill>
                              <a:srgbClr val="FF0000"/>
                            </a:solidFill>
                          </a:endParaRPr>
                        </a:p>
                      </a:txBody>
                      <a:tcPr marL="77580" marR="77580" marT="38790" marB="38790">
                        <a:noFill/>
                      </a:tcPr>
                    </a:tc>
                    <a:tc>
                      <a:txBody>
                        <a:bodyPr/>
                        <a:lstStyle/>
                        <a:p>
                          <a:pPr algn="ctr"/>
                          <a:r>
                            <a:rPr lang="en-GB" sz="1800" dirty="0">
                              <a:solidFill>
                                <a:schemeClr val="tx1"/>
                              </a:solidFill>
                            </a:rPr>
                            <a:t>3</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305272429"/>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7</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3</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1</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rgbClr val="FF0000"/>
                                    </a:solidFill>
                                    <a:latin typeface="Cambria Math" panose="02040503050406030204" pitchFamily="18" charset="0"/>
                                  </a:rPr>
                                  <m:t>3</m:t>
                                </m:r>
                              </m:oMath>
                            </m:oMathPara>
                          </a14:m>
                          <a:endParaRPr lang="nl-NL" sz="1800" dirty="0">
                            <a:solidFill>
                              <a:srgbClr val="FF0000"/>
                            </a:solidFill>
                          </a:endParaRPr>
                        </a:p>
                      </a:txBody>
                      <a:tcPr marL="77580" marR="77580" marT="38790" marB="38790">
                        <a:noFill/>
                      </a:tcPr>
                    </a:tc>
                    <a:tc>
                      <a:txBody>
                        <a:bodyPr/>
                        <a:lstStyle/>
                        <a:p>
                          <a:pPr algn="ctr"/>
                          <a:r>
                            <a:rPr lang="en-GB" sz="1800" dirty="0">
                              <a:solidFill>
                                <a:schemeClr val="tx1"/>
                              </a:solidFill>
                            </a:rPr>
                            <a:t>2</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137048644"/>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8</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1</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1</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rgbClr val="FF0000"/>
                                    </a:solidFill>
                                    <a:latin typeface="Cambria Math" panose="02040503050406030204" pitchFamily="18" charset="0"/>
                                  </a:rPr>
                                  <m:t>1</m:t>
                                </m:r>
                              </m:oMath>
                            </m:oMathPara>
                          </a14:m>
                          <a:endParaRPr lang="nl-NL" sz="1800" dirty="0">
                            <a:solidFill>
                              <a:srgbClr val="FF0000"/>
                            </a:solidFill>
                          </a:endParaRPr>
                        </a:p>
                      </a:txBody>
                      <a:tcPr marL="77580" marR="77580" marT="38790" marB="38790">
                        <a:noFill/>
                      </a:tcPr>
                    </a:tc>
                    <a:tc>
                      <a:txBody>
                        <a:bodyPr/>
                        <a:lstStyle/>
                        <a:p>
                          <a:pPr algn="ctr"/>
                          <a:r>
                            <a:rPr lang="en-GB" sz="1800" dirty="0">
                              <a:solidFill>
                                <a:schemeClr val="tx1"/>
                              </a:solidFill>
                            </a:rPr>
                            <a:t>4</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712240706"/>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rgbClr val="FF0000"/>
                                    </a:solidFill>
                                    <a:latin typeface="Cambria Math" panose="02040503050406030204" pitchFamily="18" charset="0"/>
                                  </a:rPr>
                                  <m:t>…</m:t>
                                </m:r>
                              </m:oMath>
                            </m:oMathPara>
                          </a14:m>
                          <a:endParaRPr lang="nl-NL" sz="1800" dirty="0">
                            <a:solidFill>
                              <a:srgbClr val="FF0000"/>
                            </a:solidFill>
                          </a:endParaRPr>
                        </a:p>
                      </a:txBody>
                      <a:tcPr marL="77580" marR="77580" marT="38790" marB="38790">
                        <a:noFill/>
                      </a:tcPr>
                    </a:tc>
                    <a:tc>
                      <a:txBody>
                        <a:bodyPr/>
                        <a:lstStyle/>
                        <a:p>
                          <a:pPr algn="ctr"/>
                          <a:r>
                            <a:rPr lang="en-GB" sz="1800" dirty="0">
                              <a:solidFill>
                                <a:schemeClr val="tx1"/>
                              </a:solidFill>
                            </a:rPr>
                            <a:t>…</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201809782"/>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𝑇</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2</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1</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rgbClr val="FF0000"/>
                                    </a:solidFill>
                                    <a:latin typeface="Cambria Math" panose="02040503050406030204" pitchFamily="18" charset="0"/>
                                  </a:rPr>
                                  <m:t>2</m:t>
                                </m:r>
                              </m:oMath>
                            </m:oMathPara>
                          </a14:m>
                          <a:endParaRPr lang="nl-NL" sz="1800" dirty="0">
                            <a:solidFill>
                              <a:srgbClr val="FF0000"/>
                            </a:solidFill>
                          </a:endParaRPr>
                        </a:p>
                      </a:txBody>
                      <a:tcPr marL="77580" marR="77580" marT="38790" marB="38790">
                        <a:noFill/>
                      </a:tcPr>
                    </a:tc>
                    <a:tc>
                      <a:txBody>
                        <a:bodyPr/>
                        <a:lstStyle/>
                        <a:p>
                          <a:pPr algn="ctr"/>
                          <a:r>
                            <a:rPr lang="en-GB" sz="1800" dirty="0">
                              <a:solidFill>
                                <a:schemeClr val="tx1"/>
                              </a:solidFill>
                            </a:rPr>
                            <a:t>3</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3378232694"/>
                      </a:ext>
                    </a:extLst>
                  </a:tr>
                </a:tbl>
              </a:graphicData>
            </a:graphic>
          </p:graphicFrame>
        </mc:Choice>
        <mc:Fallback xmlns="">
          <p:graphicFrame>
            <p:nvGraphicFramePr>
              <p:cNvPr id="3" name="Table 6">
                <a:extLst>
                  <a:ext uri="{FF2B5EF4-FFF2-40B4-BE49-F238E27FC236}">
                    <a16:creationId xmlns:a16="http://schemas.microsoft.com/office/drawing/2014/main" id="{7F5D5E0C-E332-687C-116D-5583F775151D}"/>
                  </a:ext>
                </a:extLst>
              </p:cNvPr>
              <p:cNvGraphicFramePr>
                <a:graphicFrameLocks noGrp="1"/>
              </p:cNvGraphicFramePr>
              <p:nvPr>
                <p:extLst>
                  <p:ext uri="{D42A27DB-BD31-4B8C-83A1-F6EECF244321}">
                    <p14:modId xmlns:p14="http://schemas.microsoft.com/office/powerpoint/2010/main" val="162652959"/>
                  </p:ext>
                </p:extLst>
              </p:nvPr>
            </p:nvGraphicFramePr>
            <p:xfrm>
              <a:off x="801135" y="1244285"/>
              <a:ext cx="4594728" cy="4721027"/>
            </p:xfrm>
            <a:graphic>
              <a:graphicData uri="http://schemas.openxmlformats.org/drawingml/2006/table">
                <a:tbl>
                  <a:tblPr firstRow="1" bandRow="1">
                    <a:tableStyleId>{5C22544A-7EE6-4342-B048-85BDC9FD1C3A}</a:tableStyleId>
                  </a:tblPr>
                  <a:tblGrid>
                    <a:gridCol w="765788">
                      <a:extLst>
                        <a:ext uri="{9D8B030D-6E8A-4147-A177-3AD203B41FA5}">
                          <a16:colId xmlns:a16="http://schemas.microsoft.com/office/drawing/2014/main" val="1284712509"/>
                        </a:ext>
                      </a:extLst>
                    </a:gridCol>
                    <a:gridCol w="765788">
                      <a:extLst>
                        <a:ext uri="{9D8B030D-6E8A-4147-A177-3AD203B41FA5}">
                          <a16:colId xmlns:a16="http://schemas.microsoft.com/office/drawing/2014/main" val="3384408917"/>
                        </a:ext>
                      </a:extLst>
                    </a:gridCol>
                    <a:gridCol w="765788">
                      <a:extLst>
                        <a:ext uri="{9D8B030D-6E8A-4147-A177-3AD203B41FA5}">
                          <a16:colId xmlns:a16="http://schemas.microsoft.com/office/drawing/2014/main" val="3475929590"/>
                        </a:ext>
                      </a:extLst>
                    </a:gridCol>
                    <a:gridCol w="765788">
                      <a:extLst>
                        <a:ext uri="{9D8B030D-6E8A-4147-A177-3AD203B41FA5}">
                          <a16:colId xmlns:a16="http://schemas.microsoft.com/office/drawing/2014/main" val="2809065463"/>
                        </a:ext>
                      </a:extLst>
                    </a:gridCol>
                    <a:gridCol w="765788">
                      <a:extLst>
                        <a:ext uri="{9D8B030D-6E8A-4147-A177-3AD203B41FA5}">
                          <a16:colId xmlns:a16="http://schemas.microsoft.com/office/drawing/2014/main" val="3102601274"/>
                        </a:ext>
                      </a:extLst>
                    </a:gridCol>
                    <a:gridCol w="765788">
                      <a:extLst>
                        <a:ext uri="{9D8B030D-6E8A-4147-A177-3AD203B41FA5}">
                          <a16:colId xmlns:a16="http://schemas.microsoft.com/office/drawing/2014/main" val="1858631198"/>
                        </a:ext>
                      </a:extLst>
                    </a:gridCol>
                  </a:tblGrid>
                  <a:tr h="323248">
                    <a:tc>
                      <a:txBody>
                        <a:bodyPr/>
                        <a:lstStyle/>
                        <a:p>
                          <a:endParaRPr lang="nl-NL" sz="1600" dirty="0"/>
                        </a:p>
                      </a:txBody>
                      <a:tcPr marL="77580" marR="77580" marT="38790" marB="38790">
                        <a:lnL w="12701" cap="flat" cmpd="sng" algn="ctr">
                          <a:noFill/>
                          <a:prstDash val="solid"/>
                          <a:round/>
                          <a:headEnd type="none" w="med" len="med"/>
                          <a:tailEnd type="none" w="med" len="me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3508505"/>
                      </a:ext>
                    </a:extLst>
                  </a:tr>
                  <a:tr h="448039">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794" t="-71622" r="-500794" b="-889189"/>
                          </a:stretch>
                        </a:blipFill>
                      </a:tcPr>
                    </a:tc>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100794" t="-71622" r="-400794" b="-889189"/>
                          </a:stretch>
                        </a:blipFill>
                      </a:tcPr>
                    </a:tc>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200794" t="-71622" r="-300794" b="-889189"/>
                          </a:stretch>
                        </a:blipFill>
                      </a:tcPr>
                    </a:tc>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303200" t="-71622" r="-203200" b="-889189"/>
                          </a:stretch>
                        </a:blipFill>
                      </a:tcPr>
                    </a:tc>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400000" t="-71622" r="-101587" b="-889189"/>
                          </a:stretch>
                        </a:blipFill>
                      </a:tcPr>
                    </a:tc>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500000" t="-71622" r="-1587" b="-889189"/>
                          </a:stretch>
                        </a:blipFill>
                      </a:tcPr>
                    </a:tc>
                    <a:extLst>
                      <a:ext uri="{0D108BD9-81ED-4DB2-BD59-A6C34878D82A}">
                        <a16:rowId xmlns:a16="http://schemas.microsoft.com/office/drawing/2014/main" val="1687714552"/>
                      </a:ext>
                    </a:extLst>
                  </a:tr>
                  <a:tr h="394974">
                    <a:tc>
                      <a:txBody>
                        <a:bodyPr/>
                        <a:lstStyle/>
                        <a:p>
                          <a:endParaRPr lang="nl-NL"/>
                        </a:p>
                      </a:txBody>
                      <a:tcPr marL="77580" marR="77580" marT="38790" marB="38790">
                        <a:blipFill>
                          <a:blip r:embed="rId2"/>
                          <a:stretch>
                            <a:fillRect l="-794" t="-198438" r="-500794" b="-928125"/>
                          </a:stretch>
                        </a:blipFill>
                      </a:tcPr>
                    </a:tc>
                    <a:tc>
                      <a:txBody>
                        <a:bodyPr/>
                        <a:lstStyle/>
                        <a:p>
                          <a:endParaRPr lang="nl-NL"/>
                        </a:p>
                      </a:txBody>
                      <a:tcPr marL="77580" marR="77580" marT="38790" marB="38790">
                        <a:blipFill>
                          <a:blip r:embed="rId2"/>
                          <a:stretch>
                            <a:fillRect l="-100794" t="-198438" r="-400794" b="-928125"/>
                          </a:stretch>
                        </a:blipFill>
                      </a:tcPr>
                    </a:tc>
                    <a:tc>
                      <a:txBody>
                        <a:bodyPr/>
                        <a:lstStyle/>
                        <a:p>
                          <a:endParaRPr lang="nl-NL"/>
                        </a:p>
                      </a:txBody>
                      <a:tcPr marL="77580" marR="77580" marT="38790" marB="38790">
                        <a:blipFill>
                          <a:blip r:embed="rId2"/>
                          <a:stretch>
                            <a:fillRect l="-200794" t="-198438" r="-300794" b="-928125"/>
                          </a:stretch>
                        </a:blipFill>
                      </a:tcPr>
                    </a:tc>
                    <a:tc>
                      <a:txBody>
                        <a:bodyPr/>
                        <a:lstStyle/>
                        <a:p>
                          <a:endParaRPr lang="nl-NL"/>
                        </a:p>
                      </a:txBody>
                      <a:tcPr marL="77580" marR="77580" marT="38790" marB="38790">
                        <a:blipFill>
                          <a:blip r:embed="rId2"/>
                          <a:stretch>
                            <a:fillRect l="-303200" t="-198438" r="-203200" b="-928125"/>
                          </a:stretch>
                        </a:blipFill>
                      </a:tcPr>
                    </a:tc>
                    <a:tc>
                      <a:txBody>
                        <a:bodyPr/>
                        <a:lstStyle/>
                        <a:p>
                          <a:endParaRPr lang="nl-NL"/>
                        </a:p>
                      </a:txBody>
                      <a:tcPr marL="77580" marR="77580" marT="38790" marB="38790">
                        <a:blipFill>
                          <a:blip r:embed="rId2"/>
                          <a:stretch>
                            <a:fillRect l="-400000" t="-198438" r="-101587" b="-928125"/>
                          </a:stretch>
                        </a:blipFill>
                      </a:tcPr>
                    </a:tc>
                    <a:tc>
                      <a:txBody>
                        <a:bodyPr/>
                        <a:lstStyle/>
                        <a:p>
                          <a:pPr algn="ctr"/>
                          <a:r>
                            <a:rPr lang="en-GB" sz="1800" dirty="0"/>
                            <a:t>2</a:t>
                          </a:r>
                          <a:endParaRPr lang="nl-NL" sz="1800" dirty="0"/>
                        </a:p>
                      </a:txBody>
                      <a:tcPr marL="77580" marR="77580" marT="38790" marB="38790">
                        <a:noFill/>
                      </a:tcPr>
                    </a:tc>
                    <a:extLst>
                      <a:ext uri="{0D108BD9-81ED-4DB2-BD59-A6C34878D82A}">
                        <a16:rowId xmlns:a16="http://schemas.microsoft.com/office/drawing/2014/main" val="390264655"/>
                      </a:ext>
                    </a:extLst>
                  </a:tr>
                  <a:tr h="394974">
                    <a:tc>
                      <a:txBody>
                        <a:bodyPr/>
                        <a:lstStyle/>
                        <a:p>
                          <a:endParaRPr lang="nl-NL"/>
                        </a:p>
                      </a:txBody>
                      <a:tcPr marL="77580" marR="77580" marT="38790" marB="38790">
                        <a:blipFill>
                          <a:blip r:embed="rId2"/>
                          <a:stretch>
                            <a:fillRect l="-794" t="-293846" r="-500794" b="-813846"/>
                          </a:stretch>
                        </a:blipFill>
                      </a:tcPr>
                    </a:tc>
                    <a:tc>
                      <a:txBody>
                        <a:bodyPr/>
                        <a:lstStyle/>
                        <a:p>
                          <a:endParaRPr lang="nl-NL"/>
                        </a:p>
                      </a:txBody>
                      <a:tcPr marL="77580" marR="77580" marT="38790" marB="38790">
                        <a:blipFill>
                          <a:blip r:embed="rId2"/>
                          <a:stretch>
                            <a:fillRect l="-100794" t="-293846" r="-400794" b="-813846"/>
                          </a:stretch>
                        </a:blipFill>
                      </a:tcPr>
                    </a:tc>
                    <a:tc>
                      <a:txBody>
                        <a:bodyPr/>
                        <a:lstStyle/>
                        <a:p>
                          <a:endParaRPr lang="nl-NL"/>
                        </a:p>
                      </a:txBody>
                      <a:tcPr marL="77580" marR="77580" marT="38790" marB="38790">
                        <a:blipFill>
                          <a:blip r:embed="rId2"/>
                          <a:stretch>
                            <a:fillRect l="-200794" t="-293846" r="-300794" b="-813846"/>
                          </a:stretch>
                        </a:blipFill>
                      </a:tcPr>
                    </a:tc>
                    <a:tc>
                      <a:txBody>
                        <a:bodyPr/>
                        <a:lstStyle/>
                        <a:p>
                          <a:endParaRPr lang="nl-NL"/>
                        </a:p>
                      </a:txBody>
                      <a:tcPr marL="77580" marR="77580" marT="38790" marB="38790">
                        <a:blipFill>
                          <a:blip r:embed="rId2"/>
                          <a:stretch>
                            <a:fillRect l="-303200" t="-293846" r="-203200" b="-813846"/>
                          </a:stretch>
                        </a:blipFill>
                      </a:tcPr>
                    </a:tc>
                    <a:tc>
                      <a:txBody>
                        <a:bodyPr/>
                        <a:lstStyle/>
                        <a:p>
                          <a:endParaRPr lang="nl-NL"/>
                        </a:p>
                      </a:txBody>
                      <a:tcPr marL="77580" marR="77580" marT="38790" marB="38790">
                        <a:blipFill>
                          <a:blip r:embed="rId2"/>
                          <a:stretch>
                            <a:fillRect l="-400000" t="-293846" r="-101587" b="-813846"/>
                          </a:stretch>
                        </a:blipFill>
                      </a:tcPr>
                    </a:tc>
                    <a:tc>
                      <a:txBody>
                        <a:bodyPr/>
                        <a:lstStyle/>
                        <a:p>
                          <a:pPr algn="ctr"/>
                          <a:r>
                            <a:rPr lang="en-GB" sz="1800" dirty="0"/>
                            <a:t>6</a:t>
                          </a:r>
                          <a:endParaRPr lang="nl-NL" sz="1800" dirty="0"/>
                        </a:p>
                      </a:txBody>
                      <a:tcPr marL="77580" marR="77580" marT="38790" marB="38790">
                        <a:noFill/>
                      </a:tcPr>
                    </a:tc>
                    <a:extLst>
                      <a:ext uri="{0D108BD9-81ED-4DB2-BD59-A6C34878D82A}">
                        <a16:rowId xmlns:a16="http://schemas.microsoft.com/office/drawing/2014/main" val="2224430632"/>
                      </a:ext>
                    </a:extLst>
                  </a:tr>
                  <a:tr h="394974">
                    <a:tc>
                      <a:txBody>
                        <a:bodyPr/>
                        <a:lstStyle/>
                        <a:p>
                          <a:endParaRPr lang="nl-NL"/>
                        </a:p>
                      </a:txBody>
                      <a:tcPr marL="77580" marR="77580" marT="38790" marB="38790">
                        <a:blipFill>
                          <a:blip r:embed="rId2"/>
                          <a:stretch>
                            <a:fillRect l="-794" t="-393846" r="-500794" b="-713846"/>
                          </a:stretch>
                        </a:blipFill>
                      </a:tcPr>
                    </a:tc>
                    <a:tc>
                      <a:txBody>
                        <a:bodyPr/>
                        <a:lstStyle/>
                        <a:p>
                          <a:endParaRPr lang="nl-NL"/>
                        </a:p>
                      </a:txBody>
                      <a:tcPr marL="77580" marR="77580" marT="38790" marB="38790">
                        <a:blipFill>
                          <a:blip r:embed="rId2"/>
                          <a:stretch>
                            <a:fillRect l="-100794" t="-393846" r="-400794" b="-713846"/>
                          </a:stretch>
                        </a:blipFill>
                      </a:tcPr>
                    </a:tc>
                    <a:tc>
                      <a:txBody>
                        <a:bodyPr/>
                        <a:lstStyle/>
                        <a:p>
                          <a:endParaRPr lang="nl-NL"/>
                        </a:p>
                      </a:txBody>
                      <a:tcPr marL="77580" marR="77580" marT="38790" marB="38790">
                        <a:blipFill>
                          <a:blip r:embed="rId2"/>
                          <a:stretch>
                            <a:fillRect l="-200794" t="-393846" r="-300794" b="-713846"/>
                          </a:stretch>
                        </a:blipFill>
                      </a:tcPr>
                    </a:tc>
                    <a:tc>
                      <a:txBody>
                        <a:bodyPr/>
                        <a:lstStyle/>
                        <a:p>
                          <a:endParaRPr lang="nl-NL"/>
                        </a:p>
                      </a:txBody>
                      <a:tcPr marL="77580" marR="77580" marT="38790" marB="38790">
                        <a:blipFill>
                          <a:blip r:embed="rId2"/>
                          <a:stretch>
                            <a:fillRect l="-303200" t="-393846" r="-203200" b="-713846"/>
                          </a:stretch>
                        </a:blipFill>
                      </a:tcPr>
                    </a:tc>
                    <a:tc>
                      <a:txBody>
                        <a:bodyPr/>
                        <a:lstStyle/>
                        <a:p>
                          <a:endParaRPr lang="nl-NL"/>
                        </a:p>
                      </a:txBody>
                      <a:tcPr marL="77580" marR="77580" marT="38790" marB="38790">
                        <a:blipFill>
                          <a:blip r:embed="rId2"/>
                          <a:stretch>
                            <a:fillRect l="-400000" t="-393846" r="-101587" b="-713846"/>
                          </a:stretch>
                        </a:blipFill>
                      </a:tcPr>
                    </a:tc>
                    <a:tc>
                      <a:txBody>
                        <a:bodyPr/>
                        <a:lstStyle/>
                        <a:p>
                          <a:pPr algn="ctr"/>
                          <a:r>
                            <a:rPr lang="en-GB" sz="1800" dirty="0"/>
                            <a:t>4</a:t>
                          </a:r>
                          <a:endParaRPr lang="nl-NL" sz="1800" dirty="0"/>
                        </a:p>
                      </a:txBody>
                      <a:tcPr marL="77580" marR="77580" marT="38790" marB="38790">
                        <a:noFill/>
                      </a:tcPr>
                    </a:tc>
                    <a:extLst>
                      <a:ext uri="{0D108BD9-81ED-4DB2-BD59-A6C34878D82A}">
                        <a16:rowId xmlns:a16="http://schemas.microsoft.com/office/drawing/2014/main" val="2346763742"/>
                      </a:ext>
                    </a:extLst>
                  </a:tr>
                  <a:tr h="394974">
                    <a:tc>
                      <a:txBody>
                        <a:bodyPr/>
                        <a:lstStyle/>
                        <a:p>
                          <a:endParaRPr lang="nl-NL"/>
                        </a:p>
                      </a:txBody>
                      <a:tcPr marL="77580" marR="77580" marT="38790" marB="38790">
                        <a:blipFill>
                          <a:blip r:embed="rId2"/>
                          <a:stretch>
                            <a:fillRect l="-794" t="-493846" r="-500794" b="-613846"/>
                          </a:stretch>
                        </a:blipFill>
                      </a:tcPr>
                    </a:tc>
                    <a:tc>
                      <a:txBody>
                        <a:bodyPr/>
                        <a:lstStyle/>
                        <a:p>
                          <a:endParaRPr lang="nl-NL"/>
                        </a:p>
                      </a:txBody>
                      <a:tcPr marL="77580" marR="77580" marT="38790" marB="38790">
                        <a:blipFill>
                          <a:blip r:embed="rId2"/>
                          <a:stretch>
                            <a:fillRect l="-100794" t="-493846" r="-400794" b="-613846"/>
                          </a:stretch>
                        </a:blipFill>
                      </a:tcPr>
                    </a:tc>
                    <a:tc>
                      <a:txBody>
                        <a:bodyPr/>
                        <a:lstStyle/>
                        <a:p>
                          <a:endParaRPr lang="nl-NL"/>
                        </a:p>
                      </a:txBody>
                      <a:tcPr marL="77580" marR="77580" marT="38790" marB="38790">
                        <a:blipFill>
                          <a:blip r:embed="rId2"/>
                          <a:stretch>
                            <a:fillRect l="-200794" t="-493846" r="-300794" b="-613846"/>
                          </a:stretch>
                        </a:blipFill>
                      </a:tcPr>
                    </a:tc>
                    <a:tc>
                      <a:txBody>
                        <a:bodyPr/>
                        <a:lstStyle/>
                        <a:p>
                          <a:endParaRPr lang="nl-NL"/>
                        </a:p>
                      </a:txBody>
                      <a:tcPr marL="77580" marR="77580" marT="38790" marB="38790">
                        <a:blipFill>
                          <a:blip r:embed="rId2"/>
                          <a:stretch>
                            <a:fillRect l="-303200" t="-493846" r="-203200" b="-613846"/>
                          </a:stretch>
                        </a:blipFill>
                      </a:tcPr>
                    </a:tc>
                    <a:tc>
                      <a:txBody>
                        <a:bodyPr/>
                        <a:lstStyle/>
                        <a:p>
                          <a:endParaRPr lang="nl-NL"/>
                        </a:p>
                      </a:txBody>
                      <a:tcPr marL="77580" marR="77580" marT="38790" marB="38790">
                        <a:blipFill>
                          <a:blip r:embed="rId2"/>
                          <a:stretch>
                            <a:fillRect l="-400000" t="-493846" r="-101587" b="-613846"/>
                          </a:stretch>
                        </a:blipFill>
                      </a:tcPr>
                    </a:tc>
                    <a:tc>
                      <a:txBody>
                        <a:bodyPr/>
                        <a:lstStyle/>
                        <a:p>
                          <a:pPr algn="ctr"/>
                          <a:r>
                            <a:rPr lang="en-GB" sz="1800" dirty="0"/>
                            <a:t>2</a:t>
                          </a:r>
                          <a:endParaRPr lang="nl-NL" sz="1800" dirty="0"/>
                        </a:p>
                      </a:txBody>
                      <a:tcPr marL="77580" marR="77580" marT="38790" marB="38790">
                        <a:noFill/>
                      </a:tcPr>
                    </a:tc>
                    <a:extLst>
                      <a:ext uri="{0D108BD9-81ED-4DB2-BD59-A6C34878D82A}">
                        <a16:rowId xmlns:a16="http://schemas.microsoft.com/office/drawing/2014/main" val="877257161"/>
                      </a:ext>
                    </a:extLst>
                  </a:tr>
                  <a:tr h="394974">
                    <a:tc>
                      <a:txBody>
                        <a:bodyPr/>
                        <a:lstStyle/>
                        <a:p>
                          <a:endParaRPr lang="nl-NL"/>
                        </a:p>
                      </a:txBody>
                      <a:tcPr marL="77580" marR="77580" marT="38790" marB="38790">
                        <a:blipFill>
                          <a:blip r:embed="rId2"/>
                          <a:stretch>
                            <a:fillRect l="-794" t="-593846" r="-500794" b="-513846"/>
                          </a:stretch>
                        </a:blipFill>
                      </a:tcPr>
                    </a:tc>
                    <a:tc>
                      <a:txBody>
                        <a:bodyPr/>
                        <a:lstStyle/>
                        <a:p>
                          <a:endParaRPr lang="nl-NL"/>
                        </a:p>
                      </a:txBody>
                      <a:tcPr marL="77580" marR="77580" marT="38790" marB="38790">
                        <a:blipFill>
                          <a:blip r:embed="rId2"/>
                          <a:stretch>
                            <a:fillRect l="-100794" t="-593846" r="-400794" b="-513846"/>
                          </a:stretch>
                        </a:blipFill>
                      </a:tcPr>
                    </a:tc>
                    <a:tc>
                      <a:txBody>
                        <a:bodyPr/>
                        <a:lstStyle/>
                        <a:p>
                          <a:endParaRPr lang="nl-NL"/>
                        </a:p>
                      </a:txBody>
                      <a:tcPr marL="77580" marR="77580" marT="38790" marB="38790">
                        <a:blipFill>
                          <a:blip r:embed="rId2"/>
                          <a:stretch>
                            <a:fillRect l="-200794" t="-593846" r="-300794" b="-513846"/>
                          </a:stretch>
                        </a:blipFill>
                      </a:tcPr>
                    </a:tc>
                    <a:tc>
                      <a:txBody>
                        <a:bodyPr/>
                        <a:lstStyle/>
                        <a:p>
                          <a:endParaRPr lang="nl-NL"/>
                        </a:p>
                      </a:txBody>
                      <a:tcPr marL="77580" marR="77580" marT="38790" marB="38790">
                        <a:blipFill>
                          <a:blip r:embed="rId2"/>
                          <a:stretch>
                            <a:fillRect l="-303200" t="-593846" r="-203200" b="-513846"/>
                          </a:stretch>
                        </a:blipFill>
                      </a:tcPr>
                    </a:tc>
                    <a:tc>
                      <a:txBody>
                        <a:bodyPr/>
                        <a:lstStyle/>
                        <a:p>
                          <a:endParaRPr lang="nl-NL"/>
                        </a:p>
                      </a:txBody>
                      <a:tcPr marL="77580" marR="77580" marT="38790" marB="38790">
                        <a:blipFill>
                          <a:blip r:embed="rId2"/>
                          <a:stretch>
                            <a:fillRect l="-400000" t="-593846" r="-101587" b="-513846"/>
                          </a:stretch>
                        </a:blipFill>
                      </a:tcPr>
                    </a:tc>
                    <a:tc>
                      <a:txBody>
                        <a:bodyPr/>
                        <a:lstStyle/>
                        <a:p>
                          <a:pPr algn="ctr"/>
                          <a:r>
                            <a:rPr lang="en-GB" sz="1800" dirty="0"/>
                            <a:t>1</a:t>
                          </a:r>
                          <a:endParaRPr lang="nl-NL" sz="1800" dirty="0"/>
                        </a:p>
                      </a:txBody>
                      <a:tcPr marL="77580" marR="77580" marT="38790" marB="38790">
                        <a:noFill/>
                      </a:tcPr>
                    </a:tc>
                    <a:extLst>
                      <a:ext uri="{0D108BD9-81ED-4DB2-BD59-A6C34878D82A}">
                        <a16:rowId xmlns:a16="http://schemas.microsoft.com/office/drawing/2014/main" val="2496063903"/>
                      </a:ext>
                    </a:extLst>
                  </a:tr>
                  <a:tr h="394974">
                    <a:tc>
                      <a:txBody>
                        <a:bodyPr/>
                        <a:lstStyle/>
                        <a:p>
                          <a:endParaRPr lang="nl-NL"/>
                        </a:p>
                      </a:txBody>
                      <a:tcPr marL="77580" marR="77580" marT="38790" marB="38790">
                        <a:blipFill>
                          <a:blip r:embed="rId2"/>
                          <a:stretch>
                            <a:fillRect l="-794" t="-693846" r="-500794" b="-413846"/>
                          </a:stretch>
                        </a:blipFill>
                      </a:tcPr>
                    </a:tc>
                    <a:tc>
                      <a:txBody>
                        <a:bodyPr/>
                        <a:lstStyle/>
                        <a:p>
                          <a:endParaRPr lang="nl-NL"/>
                        </a:p>
                      </a:txBody>
                      <a:tcPr marL="77580" marR="77580" marT="38790" marB="38790">
                        <a:blipFill>
                          <a:blip r:embed="rId2"/>
                          <a:stretch>
                            <a:fillRect l="-100794" t="-693846" r="-400794" b="-413846"/>
                          </a:stretch>
                        </a:blipFill>
                      </a:tcPr>
                    </a:tc>
                    <a:tc>
                      <a:txBody>
                        <a:bodyPr/>
                        <a:lstStyle/>
                        <a:p>
                          <a:endParaRPr lang="nl-NL"/>
                        </a:p>
                      </a:txBody>
                      <a:tcPr marL="77580" marR="77580" marT="38790" marB="38790">
                        <a:blipFill>
                          <a:blip r:embed="rId2"/>
                          <a:stretch>
                            <a:fillRect l="-200794" t="-693846" r="-300794" b="-413846"/>
                          </a:stretch>
                        </a:blipFill>
                      </a:tcPr>
                    </a:tc>
                    <a:tc>
                      <a:txBody>
                        <a:bodyPr/>
                        <a:lstStyle/>
                        <a:p>
                          <a:endParaRPr lang="nl-NL"/>
                        </a:p>
                      </a:txBody>
                      <a:tcPr marL="77580" marR="77580" marT="38790" marB="38790">
                        <a:blipFill>
                          <a:blip r:embed="rId2"/>
                          <a:stretch>
                            <a:fillRect l="-303200" t="-693846" r="-203200" b="-413846"/>
                          </a:stretch>
                        </a:blipFill>
                      </a:tcPr>
                    </a:tc>
                    <a:tc>
                      <a:txBody>
                        <a:bodyPr/>
                        <a:lstStyle/>
                        <a:p>
                          <a:endParaRPr lang="nl-NL"/>
                        </a:p>
                      </a:txBody>
                      <a:tcPr marL="77580" marR="77580" marT="38790" marB="38790">
                        <a:blipFill>
                          <a:blip r:embed="rId2"/>
                          <a:stretch>
                            <a:fillRect l="-400000" t="-693846" r="-101587" b="-413846"/>
                          </a:stretch>
                        </a:blipFill>
                      </a:tcPr>
                    </a:tc>
                    <a:tc>
                      <a:txBody>
                        <a:bodyPr/>
                        <a:lstStyle/>
                        <a:p>
                          <a:pPr algn="ctr"/>
                          <a:r>
                            <a:rPr lang="en-GB" sz="1800" dirty="0">
                              <a:solidFill>
                                <a:schemeClr val="tx1"/>
                              </a:solidFill>
                            </a:rPr>
                            <a:t>3</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305272429"/>
                      </a:ext>
                    </a:extLst>
                  </a:tr>
                  <a:tr h="394974">
                    <a:tc>
                      <a:txBody>
                        <a:bodyPr/>
                        <a:lstStyle/>
                        <a:p>
                          <a:endParaRPr lang="nl-NL"/>
                        </a:p>
                      </a:txBody>
                      <a:tcPr marL="77580" marR="77580" marT="38790" marB="38790">
                        <a:blipFill>
                          <a:blip r:embed="rId2"/>
                          <a:stretch>
                            <a:fillRect l="-794" t="-806250" r="-500794" b="-320313"/>
                          </a:stretch>
                        </a:blipFill>
                      </a:tcPr>
                    </a:tc>
                    <a:tc>
                      <a:txBody>
                        <a:bodyPr/>
                        <a:lstStyle/>
                        <a:p>
                          <a:endParaRPr lang="nl-NL"/>
                        </a:p>
                      </a:txBody>
                      <a:tcPr marL="77580" marR="77580" marT="38790" marB="38790">
                        <a:blipFill>
                          <a:blip r:embed="rId2"/>
                          <a:stretch>
                            <a:fillRect l="-100794" t="-806250" r="-400794" b="-320313"/>
                          </a:stretch>
                        </a:blipFill>
                      </a:tcPr>
                    </a:tc>
                    <a:tc>
                      <a:txBody>
                        <a:bodyPr/>
                        <a:lstStyle/>
                        <a:p>
                          <a:endParaRPr lang="nl-NL"/>
                        </a:p>
                      </a:txBody>
                      <a:tcPr marL="77580" marR="77580" marT="38790" marB="38790">
                        <a:blipFill>
                          <a:blip r:embed="rId2"/>
                          <a:stretch>
                            <a:fillRect l="-200794" t="-806250" r="-300794" b="-320313"/>
                          </a:stretch>
                        </a:blipFill>
                      </a:tcPr>
                    </a:tc>
                    <a:tc>
                      <a:txBody>
                        <a:bodyPr/>
                        <a:lstStyle/>
                        <a:p>
                          <a:endParaRPr lang="nl-NL"/>
                        </a:p>
                      </a:txBody>
                      <a:tcPr marL="77580" marR="77580" marT="38790" marB="38790">
                        <a:blipFill>
                          <a:blip r:embed="rId2"/>
                          <a:stretch>
                            <a:fillRect l="-303200" t="-806250" r="-203200" b="-320313"/>
                          </a:stretch>
                        </a:blipFill>
                      </a:tcPr>
                    </a:tc>
                    <a:tc>
                      <a:txBody>
                        <a:bodyPr/>
                        <a:lstStyle/>
                        <a:p>
                          <a:endParaRPr lang="nl-NL"/>
                        </a:p>
                      </a:txBody>
                      <a:tcPr marL="77580" marR="77580" marT="38790" marB="38790">
                        <a:blipFill>
                          <a:blip r:embed="rId2"/>
                          <a:stretch>
                            <a:fillRect l="-400000" t="-806250" r="-101587" b="-320313"/>
                          </a:stretch>
                        </a:blipFill>
                      </a:tcPr>
                    </a:tc>
                    <a:tc>
                      <a:txBody>
                        <a:bodyPr/>
                        <a:lstStyle/>
                        <a:p>
                          <a:pPr algn="ctr"/>
                          <a:r>
                            <a:rPr lang="en-GB" sz="1800" dirty="0">
                              <a:solidFill>
                                <a:schemeClr val="tx1"/>
                              </a:solidFill>
                            </a:rPr>
                            <a:t>2</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137048644"/>
                      </a:ext>
                    </a:extLst>
                  </a:tr>
                  <a:tr h="394974">
                    <a:tc>
                      <a:txBody>
                        <a:bodyPr/>
                        <a:lstStyle/>
                        <a:p>
                          <a:endParaRPr lang="nl-NL"/>
                        </a:p>
                      </a:txBody>
                      <a:tcPr marL="77580" marR="77580" marT="38790" marB="38790">
                        <a:blipFill>
                          <a:blip r:embed="rId2"/>
                          <a:stretch>
                            <a:fillRect l="-794" t="-892308" r="-500794" b="-215385"/>
                          </a:stretch>
                        </a:blipFill>
                      </a:tcPr>
                    </a:tc>
                    <a:tc>
                      <a:txBody>
                        <a:bodyPr/>
                        <a:lstStyle/>
                        <a:p>
                          <a:endParaRPr lang="nl-NL"/>
                        </a:p>
                      </a:txBody>
                      <a:tcPr marL="77580" marR="77580" marT="38790" marB="38790">
                        <a:blipFill>
                          <a:blip r:embed="rId2"/>
                          <a:stretch>
                            <a:fillRect l="-100794" t="-892308" r="-400794" b="-215385"/>
                          </a:stretch>
                        </a:blipFill>
                      </a:tcPr>
                    </a:tc>
                    <a:tc>
                      <a:txBody>
                        <a:bodyPr/>
                        <a:lstStyle/>
                        <a:p>
                          <a:endParaRPr lang="nl-NL"/>
                        </a:p>
                      </a:txBody>
                      <a:tcPr marL="77580" marR="77580" marT="38790" marB="38790">
                        <a:blipFill>
                          <a:blip r:embed="rId2"/>
                          <a:stretch>
                            <a:fillRect l="-200794" t="-892308" r="-300794" b="-215385"/>
                          </a:stretch>
                        </a:blipFill>
                      </a:tcPr>
                    </a:tc>
                    <a:tc>
                      <a:txBody>
                        <a:bodyPr/>
                        <a:lstStyle/>
                        <a:p>
                          <a:endParaRPr lang="nl-NL"/>
                        </a:p>
                      </a:txBody>
                      <a:tcPr marL="77580" marR="77580" marT="38790" marB="38790">
                        <a:blipFill>
                          <a:blip r:embed="rId2"/>
                          <a:stretch>
                            <a:fillRect l="-303200" t="-892308" r="-203200" b="-215385"/>
                          </a:stretch>
                        </a:blipFill>
                      </a:tcPr>
                    </a:tc>
                    <a:tc>
                      <a:txBody>
                        <a:bodyPr/>
                        <a:lstStyle/>
                        <a:p>
                          <a:endParaRPr lang="nl-NL"/>
                        </a:p>
                      </a:txBody>
                      <a:tcPr marL="77580" marR="77580" marT="38790" marB="38790">
                        <a:blipFill>
                          <a:blip r:embed="rId2"/>
                          <a:stretch>
                            <a:fillRect l="-400000" t="-892308" r="-101587" b="-215385"/>
                          </a:stretch>
                        </a:blipFill>
                      </a:tcPr>
                    </a:tc>
                    <a:tc>
                      <a:txBody>
                        <a:bodyPr/>
                        <a:lstStyle/>
                        <a:p>
                          <a:pPr algn="ctr"/>
                          <a:r>
                            <a:rPr lang="en-GB" sz="1800" dirty="0">
                              <a:solidFill>
                                <a:schemeClr val="tx1"/>
                              </a:solidFill>
                            </a:rPr>
                            <a:t>4</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712240706"/>
                      </a:ext>
                    </a:extLst>
                  </a:tr>
                  <a:tr h="394974">
                    <a:tc>
                      <a:txBody>
                        <a:bodyPr/>
                        <a:lstStyle/>
                        <a:p>
                          <a:endParaRPr lang="nl-NL"/>
                        </a:p>
                      </a:txBody>
                      <a:tcPr marL="77580" marR="77580" marT="38790" marB="38790">
                        <a:blipFill>
                          <a:blip r:embed="rId2"/>
                          <a:stretch>
                            <a:fillRect l="-794" t="-992308" r="-500794" b="-115385"/>
                          </a:stretch>
                        </a:blipFill>
                      </a:tcPr>
                    </a:tc>
                    <a:tc>
                      <a:txBody>
                        <a:bodyPr/>
                        <a:lstStyle/>
                        <a:p>
                          <a:endParaRPr lang="nl-NL"/>
                        </a:p>
                      </a:txBody>
                      <a:tcPr marL="77580" marR="77580" marT="38790" marB="38790">
                        <a:blipFill>
                          <a:blip r:embed="rId2"/>
                          <a:stretch>
                            <a:fillRect l="-100794" t="-992308" r="-400794" b="-115385"/>
                          </a:stretch>
                        </a:blipFill>
                      </a:tcPr>
                    </a:tc>
                    <a:tc>
                      <a:txBody>
                        <a:bodyPr/>
                        <a:lstStyle/>
                        <a:p>
                          <a:endParaRPr lang="nl-NL"/>
                        </a:p>
                      </a:txBody>
                      <a:tcPr marL="77580" marR="77580" marT="38790" marB="38790">
                        <a:blipFill>
                          <a:blip r:embed="rId2"/>
                          <a:stretch>
                            <a:fillRect l="-200794" t="-992308" r="-300794" b="-115385"/>
                          </a:stretch>
                        </a:blipFill>
                      </a:tcPr>
                    </a:tc>
                    <a:tc>
                      <a:txBody>
                        <a:bodyPr/>
                        <a:lstStyle/>
                        <a:p>
                          <a:endParaRPr lang="nl-NL"/>
                        </a:p>
                      </a:txBody>
                      <a:tcPr marL="77580" marR="77580" marT="38790" marB="38790">
                        <a:blipFill>
                          <a:blip r:embed="rId2"/>
                          <a:stretch>
                            <a:fillRect l="-303200" t="-992308" r="-203200" b="-115385"/>
                          </a:stretch>
                        </a:blipFill>
                      </a:tcPr>
                    </a:tc>
                    <a:tc>
                      <a:txBody>
                        <a:bodyPr/>
                        <a:lstStyle/>
                        <a:p>
                          <a:endParaRPr lang="nl-NL"/>
                        </a:p>
                      </a:txBody>
                      <a:tcPr marL="77580" marR="77580" marT="38790" marB="38790">
                        <a:blipFill>
                          <a:blip r:embed="rId2"/>
                          <a:stretch>
                            <a:fillRect l="-400000" t="-992308" r="-101587" b="-115385"/>
                          </a:stretch>
                        </a:blipFill>
                      </a:tcPr>
                    </a:tc>
                    <a:tc>
                      <a:txBody>
                        <a:bodyPr/>
                        <a:lstStyle/>
                        <a:p>
                          <a:pPr algn="ctr"/>
                          <a:r>
                            <a:rPr lang="en-GB" sz="1800" dirty="0">
                              <a:solidFill>
                                <a:schemeClr val="tx1"/>
                              </a:solidFill>
                            </a:rPr>
                            <a:t>…</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201809782"/>
                      </a:ext>
                    </a:extLst>
                  </a:tr>
                  <a:tr h="394974">
                    <a:tc>
                      <a:txBody>
                        <a:bodyPr/>
                        <a:lstStyle/>
                        <a:p>
                          <a:endParaRPr lang="nl-NL"/>
                        </a:p>
                      </a:txBody>
                      <a:tcPr marL="77580" marR="77580" marT="38790" marB="38790">
                        <a:blipFill>
                          <a:blip r:embed="rId2"/>
                          <a:stretch>
                            <a:fillRect l="-794" t="-1092308" r="-500794" b="-15385"/>
                          </a:stretch>
                        </a:blipFill>
                      </a:tcPr>
                    </a:tc>
                    <a:tc>
                      <a:txBody>
                        <a:bodyPr/>
                        <a:lstStyle/>
                        <a:p>
                          <a:endParaRPr lang="nl-NL"/>
                        </a:p>
                      </a:txBody>
                      <a:tcPr marL="77580" marR="77580" marT="38790" marB="38790">
                        <a:blipFill>
                          <a:blip r:embed="rId2"/>
                          <a:stretch>
                            <a:fillRect l="-100794" t="-1092308" r="-400794" b="-15385"/>
                          </a:stretch>
                        </a:blipFill>
                      </a:tcPr>
                    </a:tc>
                    <a:tc>
                      <a:txBody>
                        <a:bodyPr/>
                        <a:lstStyle/>
                        <a:p>
                          <a:endParaRPr lang="nl-NL"/>
                        </a:p>
                      </a:txBody>
                      <a:tcPr marL="77580" marR="77580" marT="38790" marB="38790">
                        <a:blipFill>
                          <a:blip r:embed="rId2"/>
                          <a:stretch>
                            <a:fillRect l="-200794" t="-1092308" r="-300794" b="-15385"/>
                          </a:stretch>
                        </a:blipFill>
                      </a:tcPr>
                    </a:tc>
                    <a:tc>
                      <a:txBody>
                        <a:bodyPr/>
                        <a:lstStyle/>
                        <a:p>
                          <a:endParaRPr lang="nl-NL"/>
                        </a:p>
                      </a:txBody>
                      <a:tcPr marL="77580" marR="77580" marT="38790" marB="38790">
                        <a:blipFill>
                          <a:blip r:embed="rId2"/>
                          <a:stretch>
                            <a:fillRect l="-303200" t="-1092308" r="-203200" b="-15385"/>
                          </a:stretch>
                        </a:blipFill>
                      </a:tcPr>
                    </a:tc>
                    <a:tc>
                      <a:txBody>
                        <a:bodyPr/>
                        <a:lstStyle/>
                        <a:p>
                          <a:endParaRPr lang="nl-NL"/>
                        </a:p>
                      </a:txBody>
                      <a:tcPr marL="77580" marR="77580" marT="38790" marB="38790">
                        <a:blipFill>
                          <a:blip r:embed="rId2"/>
                          <a:stretch>
                            <a:fillRect l="-400000" t="-1092308" r="-101587" b="-15385"/>
                          </a:stretch>
                        </a:blipFill>
                      </a:tcPr>
                    </a:tc>
                    <a:tc>
                      <a:txBody>
                        <a:bodyPr/>
                        <a:lstStyle/>
                        <a:p>
                          <a:pPr algn="ctr"/>
                          <a:r>
                            <a:rPr lang="en-GB" sz="1800" dirty="0">
                              <a:solidFill>
                                <a:schemeClr val="tx1"/>
                              </a:solidFill>
                            </a:rPr>
                            <a:t>3</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3378232694"/>
                      </a:ext>
                    </a:extLst>
                  </a:tr>
                </a:tbl>
              </a:graphicData>
            </a:graphic>
          </p:graphicFrame>
        </mc:Fallback>
      </mc:AlternateContent>
      <p:cxnSp>
        <p:nvCxnSpPr>
          <p:cNvPr id="4" name="Straight Connector 3">
            <a:extLst>
              <a:ext uri="{FF2B5EF4-FFF2-40B4-BE49-F238E27FC236}">
                <a16:creationId xmlns:a16="http://schemas.microsoft.com/office/drawing/2014/main" id="{96137F44-C657-4A91-0F4D-E0D618331BBE}"/>
              </a:ext>
            </a:extLst>
          </p:cNvPr>
          <p:cNvCxnSpPr>
            <a:cxnSpLocks/>
          </p:cNvCxnSpPr>
          <p:nvPr/>
        </p:nvCxnSpPr>
        <p:spPr>
          <a:xfrm>
            <a:off x="746816" y="3967794"/>
            <a:ext cx="4656177" cy="1"/>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04690F1A-0994-D2DC-7A94-CD7C926BD7B2}"/>
              </a:ext>
            </a:extLst>
          </p:cNvPr>
          <p:cNvSpPr txBox="1"/>
          <p:nvPr/>
        </p:nvSpPr>
        <p:spPr>
          <a:xfrm>
            <a:off x="7201090" y="1686412"/>
            <a:ext cx="3159325" cy="646331"/>
          </a:xfrm>
          <a:prstGeom prst="rect">
            <a:avLst/>
          </a:prstGeom>
          <a:noFill/>
        </p:spPr>
        <p:txBody>
          <a:bodyPr wrap="square" rtlCol="0">
            <a:spAutoFit/>
          </a:bodyPr>
          <a:lstStyle/>
          <a:p>
            <a:pPr algn="ctr"/>
            <a:r>
              <a:rPr lang="en-GB" dirty="0">
                <a:solidFill>
                  <a:schemeClr val="accent6"/>
                </a:solidFill>
              </a:rPr>
              <a:t>Fit a forecasting model</a:t>
            </a:r>
          </a:p>
          <a:p>
            <a:pPr algn="ctr"/>
            <a:r>
              <a:rPr lang="en-GB" dirty="0">
                <a:solidFill>
                  <a:schemeClr val="accent6"/>
                </a:solidFill>
              </a:rPr>
              <a:t>C as time-varying predictor</a:t>
            </a:r>
            <a:endParaRPr lang="nl-NL" dirty="0">
              <a:solidFill>
                <a:schemeClr val="accent6"/>
              </a:solidFill>
            </a:endParaRP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0F1A1BFD-335C-256F-E75A-326201BD5A03}"/>
                  </a:ext>
                </a:extLst>
              </p:cNvPr>
              <p:cNvSpPr txBox="1"/>
              <p:nvPr/>
            </p:nvSpPr>
            <p:spPr>
              <a:xfrm>
                <a:off x="7018506" y="2576934"/>
                <a:ext cx="3407535" cy="28443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GB" b="0" i="1" smtClean="0">
                              <a:latin typeface="Cambria Math" panose="02040503050406030204" pitchFamily="18" charset="0"/>
                            </a:rPr>
                          </m:ctrlPr>
                        </m:acc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𝑡</m:t>
                              </m:r>
                            </m:sub>
                          </m:sSub>
                        </m:e>
                      </m:acc>
                      <m:r>
                        <a:rPr lang="en-GB" b="0" i="1" smtClean="0">
                          <a:latin typeface="Cambria Math" panose="02040503050406030204" pitchFamily="18" charset="0"/>
                        </a:rPr>
                        <m:t>=</m:t>
                      </m:r>
                      <m:r>
                        <a:rPr lang="en-GB" b="0" i="1" smtClean="0">
                          <a:solidFill>
                            <a:schemeClr val="accent6"/>
                          </a:solidFill>
                          <a:latin typeface="Cambria Math" panose="02040503050406030204" pitchFamily="18" charset="0"/>
                        </a:rPr>
                        <m:t>𝑓</m:t>
                      </m:r>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𝑡</m:t>
                              </m:r>
                              <m:r>
                                <a:rPr lang="en-GB" b="0" i="1" smtClean="0">
                                  <a:latin typeface="Cambria Math" panose="02040503050406030204" pitchFamily="18" charset="0"/>
                                </a:rPr>
                                <m:t>−1</m:t>
                              </m:r>
                            </m:sub>
                          </m:sSub>
                          <m:r>
                            <a:rPr lang="en-GB" b="0" i="1" smtClean="0">
                              <a:latin typeface="Cambria Math" panose="02040503050406030204" pitchFamily="18" charset="0"/>
                            </a:rPr>
                            <m:t>, </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𝑡</m:t>
                              </m:r>
                              <m:r>
                                <a:rPr lang="en-GB" b="0" i="1" smtClean="0">
                                  <a:latin typeface="Cambria Math" panose="02040503050406030204" pitchFamily="18" charset="0"/>
                                </a:rPr>
                                <m:t>−2</m:t>
                              </m:r>
                            </m:sub>
                          </m:sSub>
                          <m:r>
                            <a:rPr lang="en-GB" b="0" i="1" smtClean="0">
                              <a:latin typeface="Cambria Math" panose="02040503050406030204" pitchFamily="18" charset="0"/>
                            </a:rPr>
                            <m:t>, …</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𝑡</m:t>
                              </m:r>
                              <m:r>
                                <a:rPr lang="en-GB" b="0" i="1" smtClean="0">
                                  <a:latin typeface="Cambria Math" panose="02040503050406030204" pitchFamily="18" charset="0"/>
                                </a:rPr>
                                <m:t>−</m:t>
                              </m:r>
                              <m:r>
                                <a:rPr lang="en-GB" b="0" i="1" smtClean="0">
                                  <a:latin typeface="Cambria Math" panose="02040503050406030204" pitchFamily="18" charset="0"/>
                                </a:rPr>
                                <m:t>𝑠</m:t>
                              </m:r>
                            </m:sub>
                          </m:sSub>
                        </m:e>
                      </m:d>
                      <m:r>
                        <a:rPr lang="en-GB" b="0" i="1" smtClean="0">
                          <a:latin typeface="Cambria Math" panose="02040503050406030204" pitchFamily="18" charset="0"/>
                        </a:rPr>
                        <m:t>+</m:t>
                      </m:r>
                      <m:r>
                        <a:rPr lang="en-GB" b="0" i="1" smtClean="0">
                          <a:solidFill>
                            <a:schemeClr val="accent6"/>
                          </a:solidFill>
                          <a:latin typeface="Cambria Math" panose="02040503050406030204" pitchFamily="18" charset="0"/>
                        </a:rPr>
                        <m:t>𝛼</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r>
                            <a:rPr lang="en-GB" b="0" i="1" smtClean="0">
                              <a:latin typeface="Cambria Math" panose="02040503050406030204" pitchFamily="18" charset="0"/>
                            </a:rPr>
                            <m:t>𝑡</m:t>
                          </m:r>
                        </m:sub>
                      </m:sSub>
                    </m:oMath>
                  </m:oMathPara>
                </a14:m>
                <a:endParaRPr lang="nl-NL" dirty="0"/>
              </a:p>
            </p:txBody>
          </p:sp>
        </mc:Choice>
        <mc:Fallback xmlns="">
          <p:sp>
            <p:nvSpPr>
              <p:cNvPr id="8" name="TextBox 7">
                <a:extLst>
                  <a:ext uri="{FF2B5EF4-FFF2-40B4-BE49-F238E27FC236}">
                    <a16:creationId xmlns:a16="http://schemas.microsoft.com/office/drawing/2014/main" id="{0F1A1BFD-335C-256F-E75A-326201BD5A03}"/>
                  </a:ext>
                </a:extLst>
              </p:cNvPr>
              <p:cNvSpPr txBox="1">
                <a:spLocks noRot="1" noChangeAspect="1" noMove="1" noResize="1" noEditPoints="1" noAdjustHandles="1" noChangeArrowheads="1" noChangeShapeType="1" noTextEdit="1"/>
              </p:cNvSpPr>
              <p:nvPr/>
            </p:nvSpPr>
            <p:spPr>
              <a:xfrm>
                <a:off x="7018506" y="2576934"/>
                <a:ext cx="3407535" cy="284437"/>
              </a:xfrm>
              <a:prstGeom prst="rect">
                <a:avLst/>
              </a:prstGeom>
              <a:blipFill>
                <a:blip r:embed="rId3"/>
                <a:stretch>
                  <a:fillRect l="-1073" t="-19565" b="-36957"/>
                </a:stretch>
              </a:blipFill>
            </p:spPr>
            <p:txBody>
              <a:bodyPr/>
              <a:lstStyle/>
              <a:p>
                <a:r>
                  <a:rPr lang="nl-NL">
                    <a:noFill/>
                  </a:rPr>
                  <a:t> </a:t>
                </a:r>
              </a:p>
            </p:txBody>
          </p:sp>
        </mc:Fallback>
      </mc:AlternateContent>
      <p:sp>
        <p:nvSpPr>
          <p:cNvPr id="9" name="Rectangle 8">
            <a:extLst>
              <a:ext uri="{FF2B5EF4-FFF2-40B4-BE49-F238E27FC236}">
                <a16:creationId xmlns:a16="http://schemas.microsoft.com/office/drawing/2014/main" id="{6E24A94E-A229-4C7F-3784-D2B0490729E3}"/>
              </a:ext>
            </a:extLst>
          </p:cNvPr>
          <p:cNvSpPr/>
          <p:nvPr/>
        </p:nvSpPr>
        <p:spPr>
          <a:xfrm>
            <a:off x="3104241" y="1996475"/>
            <a:ext cx="770641" cy="1971317"/>
          </a:xfrm>
          <a:prstGeom prst="rect">
            <a:avLst/>
          </a:prstGeom>
          <a:noFill/>
          <a:ln w="412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solidFill>
                <a:schemeClr val="accent6"/>
              </a:solidFill>
            </a:endParaRPr>
          </a:p>
        </p:txBody>
      </p:sp>
      <p:cxnSp>
        <p:nvCxnSpPr>
          <p:cNvPr id="10" name="Straight Arrow Connector 9">
            <a:extLst>
              <a:ext uri="{FF2B5EF4-FFF2-40B4-BE49-F238E27FC236}">
                <a16:creationId xmlns:a16="http://schemas.microsoft.com/office/drawing/2014/main" id="{403EEEB9-E187-A334-B745-578A447F2FA2}"/>
              </a:ext>
            </a:extLst>
          </p:cNvPr>
          <p:cNvCxnSpPr>
            <a:cxnSpLocks/>
          </p:cNvCxnSpPr>
          <p:nvPr/>
        </p:nvCxnSpPr>
        <p:spPr>
          <a:xfrm>
            <a:off x="3874882" y="2828206"/>
            <a:ext cx="2963502" cy="0"/>
          </a:xfrm>
          <a:prstGeom prst="straightConnector1">
            <a:avLst/>
          </a:prstGeom>
          <a:ln w="63500">
            <a:solidFill>
              <a:schemeClr val="accent6"/>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574C4371-2243-2E2D-D91E-D190AF7DA216}"/>
              </a:ext>
            </a:extLst>
          </p:cNvPr>
          <p:cNvSpPr/>
          <p:nvPr/>
        </p:nvSpPr>
        <p:spPr>
          <a:xfrm>
            <a:off x="4632352" y="2009578"/>
            <a:ext cx="770641" cy="1971317"/>
          </a:xfrm>
          <a:prstGeom prst="rect">
            <a:avLst/>
          </a:prstGeom>
          <a:noFill/>
          <a:ln w="412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solidFill>
                <a:schemeClr val="accent6"/>
              </a:solidFill>
            </a:endParaRPr>
          </a:p>
        </p:txBody>
      </p:sp>
      <p:sp>
        <p:nvSpPr>
          <p:cNvPr id="15" name="Title 1">
            <a:extLst>
              <a:ext uri="{FF2B5EF4-FFF2-40B4-BE49-F238E27FC236}">
                <a16:creationId xmlns:a16="http://schemas.microsoft.com/office/drawing/2014/main" id="{35D31F55-66A3-2AA1-C2CE-588E9190121C}"/>
              </a:ext>
            </a:extLst>
          </p:cNvPr>
          <p:cNvSpPr txBox="1">
            <a:spLocks noGrp="1"/>
          </p:cNvSpPr>
          <p:nvPr>
            <p:ph type="title"/>
          </p:nvPr>
        </p:nvSpPr>
        <p:spPr>
          <a:xfrm>
            <a:off x="262781" y="96118"/>
            <a:ext cx="10515600" cy="1325559"/>
          </a:xfrm>
        </p:spPr>
        <p:txBody>
          <a:bodyPr>
            <a:normAutofit fontScale="90000"/>
          </a:bodyPr>
          <a:lstStyle/>
          <a:p>
            <a:pPr lvl="0">
              <a:lnSpc>
                <a:spcPct val="100000"/>
              </a:lnSpc>
            </a:pPr>
            <a:r>
              <a:rPr lang="en-GB" sz="5400" b="1" kern="0" dirty="0">
                <a:solidFill>
                  <a:srgbClr val="006388"/>
                </a:solidFill>
                <a:latin typeface="Fira Sans" pitchFamily="34"/>
                <a:ea typeface="Fira Code" pitchFamily="49"/>
              </a:rPr>
              <a:t>Controlled Interrupted Time Series </a:t>
            </a:r>
            <a:endParaRPr lang="en-GB" sz="1800" kern="0" dirty="0"/>
          </a:p>
        </p:txBody>
      </p:sp>
    </p:spTree>
    <p:extLst>
      <p:ext uri="{BB962C8B-B14F-4D97-AF65-F5344CB8AC3E}">
        <p14:creationId xmlns:p14="http://schemas.microsoft.com/office/powerpoint/2010/main" val="2335154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3" name="Table 6">
                <a:extLst>
                  <a:ext uri="{FF2B5EF4-FFF2-40B4-BE49-F238E27FC236}">
                    <a16:creationId xmlns:a16="http://schemas.microsoft.com/office/drawing/2014/main" id="{7F5D5E0C-E332-687C-116D-5583F775151D}"/>
                  </a:ext>
                </a:extLst>
              </p:cNvPr>
              <p:cNvGraphicFramePr>
                <a:graphicFrameLocks noGrp="1"/>
              </p:cNvGraphicFramePr>
              <p:nvPr/>
            </p:nvGraphicFramePr>
            <p:xfrm>
              <a:off x="801135" y="1244285"/>
              <a:ext cx="4594728" cy="4721027"/>
            </p:xfrm>
            <a:graphic>
              <a:graphicData uri="http://schemas.openxmlformats.org/drawingml/2006/table">
                <a:tbl>
                  <a:tblPr firstRow="1" bandRow="1">
                    <a:tableStyleId>{5C22544A-7EE6-4342-B048-85BDC9FD1C3A}</a:tableStyleId>
                  </a:tblPr>
                  <a:tblGrid>
                    <a:gridCol w="765788">
                      <a:extLst>
                        <a:ext uri="{9D8B030D-6E8A-4147-A177-3AD203B41FA5}">
                          <a16:colId xmlns:a16="http://schemas.microsoft.com/office/drawing/2014/main" val="1284712509"/>
                        </a:ext>
                      </a:extLst>
                    </a:gridCol>
                    <a:gridCol w="765788">
                      <a:extLst>
                        <a:ext uri="{9D8B030D-6E8A-4147-A177-3AD203B41FA5}">
                          <a16:colId xmlns:a16="http://schemas.microsoft.com/office/drawing/2014/main" val="3384408917"/>
                        </a:ext>
                      </a:extLst>
                    </a:gridCol>
                    <a:gridCol w="765788">
                      <a:extLst>
                        <a:ext uri="{9D8B030D-6E8A-4147-A177-3AD203B41FA5}">
                          <a16:colId xmlns:a16="http://schemas.microsoft.com/office/drawing/2014/main" val="3475929590"/>
                        </a:ext>
                      </a:extLst>
                    </a:gridCol>
                    <a:gridCol w="765788">
                      <a:extLst>
                        <a:ext uri="{9D8B030D-6E8A-4147-A177-3AD203B41FA5}">
                          <a16:colId xmlns:a16="http://schemas.microsoft.com/office/drawing/2014/main" val="2809065463"/>
                        </a:ext>
                      </a:extLst>
                    </a:gridCol>
                    <a:gridCol w="765788">
                      <a:extLst>
                        <a:ext uri="{9D8B030D-6E8A-4147-A177-3AD203B41FA5}">
                          <a16:colId xmlns:a16="http://schemas.microsoft.com/office/drawing/2014/main" val="3102601274"/>
                        </a:ext>
                      </a:extLst>
                    </a:gridCol>
                    <a:gridCol w="765788">
                      <a:extLst>
                        <a:ext uri="{9D8B030D-6E8A-4147-A177-3AD203B41FA5}">
                          <a16:colId xmlns:a16="http://schemas.microsoft.com/office/drawing/2014/main" val="1858631198"/>
                        </a:ext>
                      </a:extLst>
                    </a:gridCol>
                  </a:tblGrid>
                  <a:tr h="323248">
                    <a:tc>
                      <a:txBody>
                        <a:bodyPr/>
                        <a:lstStyle/>
                        <a:p>
                          <a:endParaRPr lang="nl-NL" sz="1600" dirty="0"/>
                        </a:p>
                      </a:txBody>
                      <a:tcPr marL="77580" marR="77580" marT="38790" marB="38790">
                        <a:lnL w="12701" cap="flat" cmpd="sng" algn="ctr">
                          <a:noFill/>
                          <a:prstDash val="solid"/>
                          <a:round/>
                          <a:headEnd type="none" w="med" len="med"/>
                          <a:tailEnd type="none" w="med" len="me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3508505"/>
                      </a:ext>
                    </a:extLst>
                  </a:tr>
                  <a:tr h="444251">
                    <a:tc>
                      <a:txBody>
                        <a:bodyPr/>
                        <a:lstStyle/>
                        <a:p>
                          <a:pPr/>
                          <a14:m>
                            <m:oMathPara xmlns:m="http://schemas.openxmlformats.org/officeDocument/2006/math">
                              <m:oMathParaPr>
                                <m:jc m:val="centerGroup"/>
                              </m:oMathParaPr>
                              <m:oMath xmlns:m="http://schemas.openxmlformats.org/officeDocument/2006/math">
                                <m:r>
                                  <a:rPr lang="en-GB" sz="2400" b="0" i="1" smtClean="0">
                                    <a:latin typeface="Cambria Math" panose="02040503050406030204" pitchFamily="18" charset="0"/>
                                  </a:rPr>
                                  <m:t>𝑇𝑖𝑚𝑒</m:t>
                                </m:r>
                              </m:oMath>
                            </m:oMathPara>
                          </a14:m>
                          <a:endParaRPr lang="nl-NL" sz="2400" dirty="0"/>
                        </a:p>
                      </a:txBody>
                      <a:tcPr marL="77580" marR="77580" marT="38790" marB="38790">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400" b="0" i="1" smtClean="0">
                                        <a:latin typeface="Cambria Math" panose="02040503050406030204" pitchFamily="18" charset="0"/>
                                      </a:rPr>
                                    </m:ctrlPr>
                                  </m:sSubPr>
                                  <m:e>
                                    <m:r>
                                      <a:rPr lang="en-GB" sz="2400" b="0" i="1" smtClean="0">
                                        <a:latin typeface="Cambria Math" panose="02040503050406030204" pitchFamily="18" charset="0"/>
                                      </a:rPr>
                                      <m:t>𝑌</m:t>
                                    </m:r>
                                  </m:e>
                                  <m:sub>
                                    <m:r>
                                      <a:rPr lang="en-GB" sz="2400" b="0" i="1" smtClean="0">
                                        <a:latin typeface="Cambria Math" panose="02040503050406030204" pitchFamily="18" charset="0"/>
                                      </a:rPr>
                                      <m:t>𝑡</m:t>
                                    </m:r>
                                  </m:sub>
                                </m:sSub>
                              </m:oMath>
                            </m:oMathPara>
                          </a14:m>
                          <a:endParaRPr lang="nl-NL" sz="2400" dirty="0"/>
                        </a:p>
                      </a:txBody>
                      <a:tcPr marL="77580" marR="77580" marT="38790" marB="38790">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400" b="0" i="1" smtClean="0">
                                        <a:latin typeface="Cambria Math" panose="02040503050406030204" pitchFamily="18" charset="0"/>
                                      </a:rPr>
                                    </m:ctrlPr>
                                  </m:sSubPr>
                                  <m:e>
                                    <m:r>
                                      <a:rPr lang="en-GB" sz="2400" b="0" i="1" smtClean="0">
                                        <a:latin typeface="Cambria Math" panose="02040503050406030204" pitchFamily="18" charset="0"/>
                                      </a:rPr>
                                      <m:t>𝐴</m:t>
                                    </m:r>
                                  </m:e>
                                  <m:sub>
                                    <m:r>
                                      <a:rPr lang="en-GB" sz="2400" b="0" i="1" smtClean="0">
                                        <a:latin typeface="Cambria Math" panose="02040503050406030204" pitchFamily="18" charset="0"/>
                                      </a:rPr>
                                      <m:t>𝑡</m:t>
                                    </m:r>
                                  </m:sub>
                                </m:sSub>
                              </m:oMath>
                            </m:oMathPara>
                          </a14:m>
                          <a:endParaRPr lang="nl-NL" sz="2400" dirty="0"/>
                        </a:p>
                      </a:txBody>
                      <a:tcPr marL="77580" marR="77580" marT="38790" marB="38790">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400" b="0" i="1" smtClean="0">
                                        <a:latin typeface="Cambria Math" panose="02040503050406030204" pitchFamily="18" charset="0"/>
                                      </a:rPr>
                                    </m:ctrlPr>
                                  </m:sSubSupPr>
                                  <m:e>
                                    <m:r>
                                      <a:rPr lang="en-GB" sz="2400" b="0" i="1" smtClean="0">
                                        <a:latin typeface="Cambria Math" panose="02040503050406030204" pitchFamily="18" charset="0"/>
                                      </a:rPr>
                                      <m:t>𝑌</m:t>
                                    </m:r>
                                  </m:e>
                                  <m:sub>
                                    <m:r>
                                      <a:rPr lang="en-GB" sz="2400" b="0" i="1" smtClean="0">
                                        <a:latin typeface="Cambria Math" panose="02040503050406030204" pitchFamily="18" charset="0"/>
                                      </a:rPr>
                                      <m:t>𝑡</m:t>
                                    </m:r>
                                  </m:sub>
                                  <m:sup>
                                    <m:r>
                                      <a:rPr lang="en-GB" sz="2400" b="0" i="1" smtClean="0">
                                        <a:latin typeface="Cambria Math" panose="02040503050406030204" pitchFamily="18" charset="0"/>
                                      </a:rPr>
                                      <m:t>0</m:t>
                                    </m:r>
                                  </m:sup>
                                </m:sSubSup>
                              </m:oMath>
                            </m:oMathPara>
                          </a14:m>
                          <a:endParaRPr lang="nl-NL" sz="2400" dirty="0"/>
                        </a:p>
                      </a:txBody>
                      <a:tcPr marL="77580" marR="77580" marT="38790" marB="38790">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400" b="0" i="1" smtClean="0">
                                        <a:latin typeface="Cambria Math" panose="02040503050406030204" pitchFamily="18" charset="0"/>
                                      </a:rPr>
                                    </m:ctrlPr>
                                  </m:sSubSupPr>
                                  <m:e>
                                    <m:r>
                                      <a:rPr lang="en-GB" sz="2400" b="0" i="1" smtClean="0">
                                        <a:latin typeface="Cambria Math" panose="02040503050406030204" pitchFamily="18" charset="0"/>
                                      </a:rPr>
                                      <m:t>𝑌</m:t>
                                    </m:r>
                                  </m:e>
                                  <m:sub>
                                    <m:r>
                                      <a:rPr lang="en-GB" sz="2400" b="0" i="1" smtClean="0">
                                        <a:latin typeface="Cambria Math" panose="02040503050406030204" pitchFamily="18" charset="0"/>
                                      </a:rPr>
                                      <m:t>𝑡</m:t>
                                    </m:r>
                                  </m:sub>
                                  <m:sup>
                                    <m:r>
                                      <a:rPr lang="en-GB" sz="2400" b="0" i="1" smtClean="0">
                                        <a:latin typeface="Cambria Math" panose="02040503050406030204" pitchFamily="18" charset="0"/>
                                      </a:rPr>
                                      <m:t>1</m:t>
                                    </m:r>
                                  </m:sup>
                                </m:sSubSup>
                              </m:oMath>
                            </m:oMathPara>
                          </a14:m>
                          <a:endParaRPr lang="nl-NL" sz="2400" dirty="0"/>
                        </a:p>
                      </a:txBody>
                      <a:tcPr marL="77580" marR="77580" marT="38790" marB="38790">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400" b="0" i="1" smtClean="0">
                                        <a:latin typeface="Cambria Math" panose="02040503050406030204" pitchFamily="18" charset="0"/>
                                      </a:rPr>
                                    </m:ctrlPr>
                                  </m:sSubPr>
                                  <m:e>
                                    <m:r>
                                      <a:rPr lang="en-GB" sz="2400" b="0" i="1" smtClean="0">
                                        <a:latin typeface="Cambria Math" panose="02040503050406030204" pitchFamily="18" charset="0"/>
                                      </a:rPr>
                                      <m:t>𝐶</m:t>
                                    </m:r>
                                  </m:e>
                                  <m:sub>
                                    <m:r>
                                      <a:rPr lang="en-GB" sz="2400" b="0" i="1" smtClean="0">
                                        <a:latin typeface="Cambria Math" panose="02040503050406030204" pitchFamily="18" charset="0"/>
                                      </a:rPr>
                                      <m:t>1</m:t>
                                    </m:r>
                                    <m:r>
                                      <a:rPr lang="en-GB" sz="2400" b="0" i="1" smtClean="0">
                                        <a:latin typeface="Cambria Math" panose="02040503050406030204" pitchFamily="18" charset="0"/>
                                      </a:rPr>
                                      <m:t>𝑡</m:t>
                                    </m:r>
                                  </m:sub>
                                </m:sSub>
                              </m:oMath>
                            </m:oMathPara>
                          </a14:m>
                          <a:endParaRPr lang="nl-NL" sz="2400" dirty="0"/>
                        </a:p>
                      </a:txBody>
                      <a:tcPr marL="77580" marR="77580" marT="38790" marB="38790">
                        <a:lnT w="38103" cap="flat" cmpd="sng" algn="ctr">
                          <a:noFill/>
                          <a:prstDash val="solid"/>
                          <a:round/>
                          <a:headEnd type="none" w="med" len="med"/>
                          <a:tailEnd type="none" w="med" len="med"/>
                        </a:lnT>
                        <a:noFill/>
                      </a:tcPr>
                    </a:tc>
                    <a:extLst>
                      <a:ext uri="{0D108BD9-81ED-4DB2-BD59-A6C34878D82A}">
                        <a16:rowId xmlns:a16="http://schemas.microsoft.com/office/drawing/2014/main" val="1687714552"/>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1</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7</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0</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chemeClr val="accent1"/>
                                    </a:solidFill>
                                    <a:latin typeface="Cambria Math" panose="02040503050406030204" pitchFamily="18" charset="0"/>
                                  </a:rPr>
                                  <m:t>7</m:t>
                                </m:r>
                              </m:oMath>
                            </m:oMathPara>
                          </a14:m>
                          <a:endParaRPr lang="nl-NL" sz="1800" dirty="0">
                            <a:solidFill>
                              <a:schemeClr val="accent1"/>
                            </a:solidFill>
                          </a:endParaRPr>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lgn="ctr"/>
                          <a:r>
                            <a:rPr lang="en-GB" sz="1800" dirty="0"/>
                            <a:t>2</a:t>
                          </a:r>
                          <a:endParaRPr lang="nl-NL" sz="1800" dirty="0"/>
                        </a:p>
                      </a:txBody>
                      <a:tcPr marL="77580" marR="77580" marT="38790" marB="38790">
                        <a:noFill/>
                      </a:tcPr>
                    </a:tc>
                    <a:extLst>
                      <a:ext uri="{0D108BD9-81ED-4DB2-BD59-A6C34878D82A}">
                        <a16:rowId xmlns:a16="http://schemas.microsoft.com/office/drawing/2014/main" val="390264655"/>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2</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9</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0</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chemeClr val="accent1"/>
                                    </a:solidFill>
                                    <a:latin typeface="Cambria Math" panose="02040503050406030204" pitchFamily="18" charset="0"/>
                                  </a:rPr>
                                  <m:t>9</m:t>
                                </m:r>
                              </m:oMath>
                            </m:oMathPara>
                          </a14:m>
                          <a:endParaRPr lang="nl-NL" sz="1800" dirty="0">
                            <a:solidFill>
                              <a:schemeClr val="accent1"/>
                            </a:solidFill>
                          </a:endParaRPr>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lgn="ctr"/>
                          <a:r>
                            <a:rPr lang="en-GB" sz="1800" dirty="0"/>
                            <a:t>6</a:t>
                          </a:r>
                          <a:endParaRPr lang="nl-NL" sz="1800" dirty="0"/>
                        </a:p>
                      </a:txBody>
                      <a:tcPr marL="77580" marR="77580" marT="38790" marB="38790">
                        <a:noFill/>
                      </a:tcPr>
                    </a:tc>
                    <a:extLst>
                      <a:ext uri="{0D108BD9-81ED-4DB2-BD59-A6C34878D82A}">
                        <a16:rowId xmlns:a16="http://schemas.microsoft.com/office/drawing/2014/main" val="2224430632"/>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3</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6</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0</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chemeClr val="accent1"/>
                                    </a:solidFill>
                                    <a:latin typeface="Cambria Math" panose="02040503050406030204" pitchFamily="18" charset="0"/>
                                  </a:rPr>
                                  <m:t>6</m:t>
                                </m:r>
                              </m:oMath>
                            </m:oMathPara>
                          </a14:m>
                          <a:endParaRPr lang="nl-NL" sz="1800" dirty="0">
                            <a:solidFill>
                              <a:schemeClr val="accent1"/>
                            </a:solidFill>
                          </a:endParaRPr>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lgn="ctr"/>
                          <a:r>
                            <a:rPr lang="en-GB" sz="1800" dirty="0"/>
                            <a:t>4</a:t>
                          </a:r>
                          <a:endParaRPr lang="nl-NL" sz="1800" dirty="0"/>
                        </a:p>
                      </a:txBody>
                      <a:tcPr marL="77580" marR="77580" marT="38790" marB="38790">
                        <a:noFill/>
                      </a:tcPr>
                    </a:tc>
                    <a:extLst>
                      <a:ext uri="{0D108BD9-81ED-4DB2-BD59-A6C34878D82A}">
                        <a16:rowId xmlns:a16="http://schemas.microsoft.com/office/drawing/2014/main" val="2346763742"/>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4</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5</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0</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chemeClr val="accent1"/>
                                    </a:solidFill>
                                    <a:latin typeface="Cambria Math" panose="02040503050406030204" pitchFamily="18" charset="0"/>
                                  </a:rPr>
                                  <m:t>5</m:t>
                                </m:r>
                              </m:oMath>
                            </m:oMathPara>
                          </a14:m>
                          <a:endParaRPr lang="nl-NL" sz="1800" dirty="0">
                            <a:solidFill>
                              <a:schemeClr val="accent1"/>
                            </a:solidFill>
                          </a:endParaRPr>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lgn="ctr"/>
                          <a:r>
                            <a:rPr lang="en-GB" sz="1800" dirty="0"/>
                            <a:t>2</a:t>
                          </a:r>
                          <a:endParaRPr lang="nl-NL" sz="1800" dirty="0"/>
                        </a:p>
                      </a:txBody>
                      <a:tcPr marL="77580" marR="77580" marT="38790" marB="38790">
                        <a:noFill/>
                      </a:tcPr>
                    </a:tc>
                    <a:extLst>
                      <a:ext uri="{0D108BD9-81ED-4DB2-BD59-A6C34878D82A}">
                        <a16:rowId xmlns:a16="http://schemas.microsoft.com/office/drawing/2014/main" val="877257161"/>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5</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6</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0</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chemeClr val="accent1"/>
                                    </a:solidFill>
                                    <a:latin typeface="Cambria Math" panose="02040503050406030204" pitchFamily="18" charset="0"/>
                                  </a:rPr>
                                  <m:t>6</m:t>
                                </m:r>
                              </m:oMath>
                            </m:oMathPara>
                          </a14:m>
                          <a:endParaRPr lang="nl-NL" sz="1800" dirty="0">
                            <a:solidFill>
                              <a:schemeClr val="accent1"/>
                            </a:solidFill>
                          </a:endParaRPr>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𝑁𝐴</m:t>
                                </m:r>
                              </m:oMath>
                            </m:oMathPara>
                          </a14:m>
                          <a:endParaRPr lang="nl-NL" sz="1800" dirty="0"/>
                        </a:p>
                      </a:txBody>
                      <a:tcPr marL="77580" marR="77580" marT="38790" marB="38790">
                        <a:noFill/>
                      </a:tcPr>
                    </a:tc>
                    <a:tc>
                      <a:txBody>
                        <a:bodyPr/>
                        <a:lstStyle/>
                        <a:p>
                          <a:pPr algn="ctr"/>
                          <a:r>
                            <a:rPr lang="en-GB" sz="1800" dirty="0"/>
                            <a:t>1</a:t>
                          </a:r>
                          <a:endParaRPr lang="nl-NL" sz="1800" dirty="0"/>
                        </a:p>
                      </a:txBody>
                      <a:tcPr marL="77580" marR="77580" marT="38790" marB="38790">
                        <a:noFill/>
                      </a:tcPr>
                    </a:tc>
                    <a:extLst>
                      <a:ext uri="{0D108BD9-81ED-4DB2-BD59-A6C34878D82A}">
                        <a16:rowId xmlns:a16="http://schemas.microsoft.com/office/drawing/2014/main" val="2496063903"/>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6</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2</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1</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rgbClr val="7030A0"/>
                                        </a:solidFill>
                                        <a:latin typeface="Cambria Math" panose="02040503050406030204" pitchFamily="18" charset="0"/>
                                      </a:rPr>
                                    </m:ctrlPr>
                                  </m:accPr>
                                  <m:e>
                                    <m:sSubSup>
                                      <m:sSubSupPr>
                                        <m:ctrlPr>
                                          <a:rPr lang="en-GB" sz="1700" b="0" i="1" smtClean="0">
                                            <a:solidFill>
                                              <a:srgbClr val="7030A0"/>
                                            </a:solidFill>
                                            <a:latin typeface="Cambria Math" panose="02040503050406030204" pitchFamily="18" charset="0"/>
                                          </a:rPr>
                                        </m:ctrlPr>
                                      </m:sSubSupPr>
                                      <m:e>
                                        <m:r>
                                          <a:rPr lang="en-GB" sz="1700" b="0" i="1" smtClean="0">
                                            <a:solidFill>
                                              <a:srgbClr val="7030A0"/>
                                            </a:solidFill>
                                            <a:latin typeface="Cambria Math" panose="02040503050406030204" pitchFamily="18" charset="0"/>
                                          </a:rPr>
                                          <m:t>𝑌</m:t>
                                        </m:r>
                                      </m:e>
                                      <m:sub>
                                        <m:r>
                                          <a:rPr lang="en-GB" sz="1700" b="0" i="1" smtClean="0">
                                            <a:solidFill>
                                              <a:srgbClr val="7030A0"/>
                                            </a:solidFill>
                                            <a:latin typeface="Cambria Math" panose="02040503050406030204" pitchFamily="18" charset="0"/>
                                          </a:rPr>
                                          <m:t>6</m:t>
                                        </m:r>
                                      </m:sub>
                                      <m:sup>
                                        <m:r>
                                          <a:rPr lang="en-GB" sz="1700" b="0" i="1" smtClean="0">
                                            <a:solidFill>
                                              <a:srgbClr val="7030A0"/>
                                            </a:solidFill>
                                            <a:latin typeface="Cambria Math" panose="02040503050406030204" pitchFamily="18" charset="0"/>
                                          </a:rPr>
                                          <m:t>0</m:t>
                                        </m:r>
                                      </m:sup>
                                    </m:sSubSup>
                                  </m:e>
                                </m:acc>
                              </m:oMath>
                            </m:oMathPara>
                          </a14:m>
                          <a:endParaRPr lang="nl-NL" sz="1700" dirty="0">
                            <a:solidFill>
                              <a:srgbClr val="7030A0"/>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rgbClr val="FF0000"/>
                                    </a:solidFill>
                                    <a:latin typeface="Cambria Math" panose="02040503050406030204" pitchFamily="18" charset="0"/>
                                  </a:rPr>
                                  <m:t>2</m:t>
                                </m:r>
                              </m:oMath>
                            </m:oMathPara>
                          </a14:m>
                          <a:endParaRPr lang="nl-NL" sz="1800" dirty="0">
                            <a:solidFill>
                              <a:srgbClr val="FF0000"/>
                            </a:solidFill>
                          </a:endParaRPr>
                        </a:p>
                      </a:txBody>
                      <a:tcPr marL="77580" marR="77580" marT="38790" marB="38790">
                        <a:noFill/>
                      </a:tcPr>
                    </a:tc>
                    <a:tc>
                      <a:txBody>
                        <a:bodyPr/>
                        <a:lstStyle/>
                        <a:p>
                          <a:pPr algn="ctr"/>
                          <a:r>
                            <a:rPr lang="en-GB" sz="1800" dirty="0">
                              <a:solidFill>
                                <a:schemeClr val="tx1"/>
                              </a:solidFill>
                            </a:rPr>
                            <a:t>3</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305272429"/>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7</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3</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1</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rgbClr val="7030A0"/>
                                        </a:solidFill>
                                        <a:latin typeface="Cambria Math" panose="02040503050406030204" pitchFamily="18" charset="0"/>
                                      </a:rPr>
                                    </m:ctrlPr>
                                  </m:accPr>
                                  <m:e>
                                    <m:sSubSup>
                                      <m:sSubSupPr>
                                        <m:ctrlPr>
                                          <a:rPr lang="en-GB" sz="1700" b="0" i="1" smtClean="0">
                                            <a:solidFill>
                                              <a:srgbClr val="7030A0"/>
                                            </a:solidFill>
                                            <a:latin typeface="Cambria Math" panose="02040503050406030204" pitchFamily="18" charset="0"/>
                                          </a:rPr>
                                        </m:ctrlPr>
                                      </m:sSubSupPr>
                                      <m:e>
                                        <m:r>
                                          <a:rPr lang="en-GB" sz="1700" b="0" i="1" smtClean="0">
                                            <a:solidFill>
                                              <a:srgbClr val="7030A0"/>
                                            </a:solidFill>
                                            <a:latin typeface="Cambria Math" panose="02040503050406030204" pitchFamily="18" charset="0"/>
                                          </a:rPr>
                                          <m:t>𝑌</m:t>
                                        </m:r>
                                      </m:e>
                                      <m:sub>
                                        <m:r>
                                          <a:rPr lang="en-GB" sz="1700" b="0" i="1" smtClean="0">
                                            <a:solidFill>
                                              <a:srgbClr val="7030A0"/>
                                            </a:solidFill>
                                            <a:latin typeface="Cambria Math" panose="02040503050406030204" pitchFamily="18" charset="0"/>
                                          </a:rPr>
                                          <m:t>7</m:t>
                                        </m:r>
                                      </m:sub>
                                      <m:sup>
                                        <m:r>
                                          <a:rPr lang="en-GB" sz="1700" b="0" i="1" smtClean="0">
                                            <a:solidFill>
                                              <a:srgbClr val="7030A0"/>
                                            </a:solidFill>
                                            <a:latin typeface="Cambria Math" panose="02040503050406030204" pitchFamily="18" charset="0"/>
                                          </a:rPr>
                                          <m:t>0</m:t>
                                        </m:r>
                                      </m:sup>
                                    </m:sSubSup>
                                  </m:e>
                                </m:acc>
                              </m:oMath>
                            </m:oMathPara>
                          </a14:m>
                          <a:endParaRPr lang="nl-NL" sz="1700" dirty="0">
                            <a:solidFill>
                              <a:srgbClr val="7030A0"/>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rgbClr val="FF0000"/>
                                    </a:solidFill>
                                    <a:latin typeface="Cambria Math" panose="02040503050406030204" pitchFamily="18" charset="0"/>
                                  </a:rPr>
                                  <m:t>3</m:t>
                                </m:r>
                              </m:oMath>
                            </m:oMathPara>
                          </a14:m>
                          <a:endParaRPr lang="nl-NL" sz="1800" dirty="0">
                            <a:solidFill>
                              <a:srgbClr val="FF0000"/>
                            </a:solidFill>
                          </a:endParaRPr>
                        </a:p>
                      </a:txBody>
                      <a:tcPr marL="77580" marR="77580" marT="38790" marB="38790">
                        <a:noFill/>
                      </a:tcPr>
                    </a:tc>
                    <a:tc>
                      <a:txBody>
                        <a:bodyPr/>
                        <a:lstStyle/>
                        <a:p>
                          <a:pPr algn="ctr"/>
                          <a:r>
                            <a:rPr lang="en-GB" sz="1800" dirty="0">
                              <a:solidFill>
                                <a:schemeClr val="tx1"/>
                              </a:solidFill>
                            </a:rPr>
                            <a:t>2</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137048644"/>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8</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1</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1</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rgbClr val="7030A0"/>
                                        </a:solidFill>
                                        <a:latin typeface="Cambria Math" panose="02040503050406030204" pitchFamily="18" charset="0"/>
                                      </a:rPr>
                                    </m:ctrlPr>
                                  </m:accPr>
                                  <m:e>
                                    <m:sSubSup>
                                      <m:sSubSupPr>
                                        <m:ctrlPr>
                                          <a:rPr lang="en-GB" sz="1700" b="0" i="1" smtClean="0">
                                            <a:solidFill>
                                              <a:srgbClr val="7030A0"/>
                                            </a:solidFill>
                                            <a:latin typeface="Cambria Math" panose="02040503050406030204" pitchFamily="18" charset="0"/>
                                          </a:rPr>
                                        </m:ctrlPr>
                                      </m:sSubSupPr>
                                      <m:e>
                                        <m:r>
                                          <a:rPr lang="en-GB" sz="1700" b="0" i="1" smtClean="0">
                                            <a:solidFill>
                                              <a:srgbClr val="7030A0"/>
                                            </a:solidFill>
                                            <a:latin typeface="Cambria Math" panose="02040503050406030204" pitchFamily="18" charset="0"/>
                                          </a:rPr>
                                          <m:t>𝑌</m:t>
                                        </m:r>
                                      </m:e>
                                      <m:sub>
                                        <m:r>
                                          <a:rPr lang="en-GB" sz="1700" b="0" i="1" smtClean="0">
                                            <a:solidFill>
                                              <a:srgbClr val="7030A0"/>
                                            </a:solidFill>
                                            <a:latin typeface="Cambria Math" panose="02040503050406030204" pitchFamily="18" charset="0"/>
                                          </a:rPr>
                                          <m:t>8</m:t>
                                        </m:r>
                                      </m:sub>
                                      <m:sup>
                                        <m:r>
                                          <a:rPr lang="en-GB" sz="1700" b="0" i="1" smtClean="0">
                                            <a:solidFill>
                                              <a:srgbClr val="7030A0"/>
                                            </a:solidFill>
                                            <a:latin typeface="Cambria Math" panose="02040503050406030204" pitchFamily="18" charset="0"/>
                                          </a:rPr>
                                          <m:t>0</m:t>
                                        </m:r>
                                      </m:sup>
                                    </m:sSubSup>
                                  </m:e>
                                </m:acc>
                              </m:oMath>
                            </m:oMathPara>
                          </a14:m>
                          <a:endParaRPr lang="nl-NL" sz="1700" dirty="0">
                            <a:solidFill>
                              <a:srgbClr val="7030A0"/>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rgbClr val="FF0000"/>
                                    </a:solidFill>
                                    <a:latin typeface="Cambria Math" panose="02040503050406030204" pitchFamily="18" charset="0"/>
                                  </a:rPr>
                                  <m:t>1</m:t>
                                </m:r>
                              </m:oMath>
                            </m:oMathPara>
                          </a14:m>
                          <a:endParaRPr lang="nl-NL" sz="1800" dirty="0">
                            <a:solidFill>
                              <a:srgbClr val="FF0000"/>
                            </a:solidFill>
                          </a:endParaRPr>
                        </a:p>
                      </a:txBody>
                      <a:tcPr marL="77580" marR="77580" marT="38790" marB="38790">
                        <a:noFill/>
                      </a:tcPr>
                    </a:tc>
                    <a:tc>
                      <a:txBody>
                        <a:bodyPr/>
                        <a:lstStyle/>
                        <a:p>
                          <a:pPr algn="ctr"/>
                          <a:r>
                            <a:rPr lang="en-GB" sz="1800" dirty="0">
                              <a:solidFill>
                                <a:schemeClr val="tx1"/>
                              </a:solidFill>
                            </a:rPr>
                            <a:t>4</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712240706"/>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rgbClr val="7030A0"/>
                                    </a:solidFill>
                                    <a:latin typeface="Cambria Math" panose="02040503050406030204" pitchFamily="18" charset="0"/>
                                  </a:rPr>
                                  <m:t>...</m:t>
                                </m:r>
                              </m:oMath>
                            </m:oMathPara>
                          </a14:m>
                          <a:endParaRPr lang="nl-NL" sz="1700" dirty="0">
                            <a:solidFill>
                              <a:srgbClr val="7030A0"/>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rgbClr val="FF0000"/>
                                    </a:solidFill>
                                    <a:latin typeface="Cambria Math" panose="02040503050406030204" pitchFamily="18" charset="0"/>
                                  </a:rPr>
                                  <m:t>…</m:t>
                                </m:r>
                              </m:oMath>
                            </m:oMathPara>
                          </a14:m>
                          <a:endParaRPr lang="nl-NL" sz="1800" dirty="0">
                            <a:solidFill>
                              <a:srgbClr val="FF0000"/>
                            </a:solidFill>
                          </a:endParaRPr>
                        </a:p>
                      </a:txBody>
                      <a:tcPr marL="77580" marR="77580" marT="38790" marB="38790">
                        <a:noFill/>
                      </a:tcPr>
                    </a:tc>
                    <a:tc>
                      <a:txBody>
                        <a:bodyPr/>
                        <a:lstStyle/>
                        <a:p>
                          <a:pPr algn="ctr"/>
                          <a:r>
                            <a:rPr lang="en-GB" sz="1800" dirty="0">
                              <a:solidFill>
                                <a:schemeClr val="tx1"/>
                              </a:solidFill>
                            </a:rPr>
                            <a:t>…</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201809782"/>
                      </a:ext>
                    </a:extLst>
                  </a:tr>
                  <a:tr h="394974">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𝑇</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latin typeface="Cambria Math" panose="02040503050406030204" pitchFamily="18" charset="0"/>
                                  </a:rPr>
                                  <m:t>2</m:t>
                                </m:r>
                              </m:oMath>
                            </m:oMathPara>
                          </a14:m>
                          <a:endParaRPr lang="nl-NL" sz="18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1</m:t>
                                </m:r>
                              </m:oMath>
                            </m:oMathPara>
                          </a14:m>
                          <a:endParaRPr lang="nl-NL" sz="1700" dirty="0"/>
                        </a:p>
                      </a:txBody>
                      <a:tcPr marL="77580" marR="77580" marT="38790" marB="38790">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rgbClr val="7030A0"/>
                                        </a:solidFill>
                                        <a:latin typeface="Cambria Math" panose="02040503050406030204" pitchFamily="18" charset="0"/>
                                      </a:rPr>
                                    </m:ctrlPr>
                                  </m:accPr>
                                  <m:e>
                                    <m:sSubSup>
                                      <m:sSubSupPr>
                                        <m:ctrlPr>
                                          <a:rPr lang="en-GB" sz="1700" b="0" i="1" smtClean="0">
                                            <a:solidFill>
                                              <a:srgbClr val="7030A0"/>
                                            </a:solidFill>
                                            <a:latin typeface="Cambria Math" panose="02040503050406030204" pitchFamily="18" charset="0"/>
                                          </a:rPr>
                                        </m:ctrlPr>
                                      </m:sSubSupPr>
                                      <m:e>
                                        <m:r>
                                          <a:rPr lang="en-GB" sz="1700" b="0" i="1" smtClean="0">
                                            <a:solidFill>
                                              <a:srgbClr val="7030A0"/>
                                            </a:solidFill>
                                            <a:latin typeface="Cambria Math" panose="02040503050406030204" pitchFamily="18" charset="0"/>
                                          </a:rPr>
                                          <m:t>𝑌</m:t>
                                        </m:r>
                                      </m:e>
                                      <m:sub>
                                        <m:r>
                                          <a:rPr lang="en-GB" sz="1700" b="0" i="1" smtClean="0">
                                            <a:solidFill>
                                              <a:srgbClr val="7030A0"/>
                                            </a:solidFill>
                                            <a:latin typeface="Cambria Math" panose="02040503050406030204" pitchFamily="18" charset="0"/>
                                          </a:rPr>
                                          <m:t>𝑇</m:t>
                                        </m:r>
                                      </m:sub>
                                      <m:sup>
                                        <m:r>
                                          <a:rPr lang="en-GB" sz="1700" b="0" i="1" smtClean="0">
                                            <a:solidFill>
                                              <a:srgbClr val="7030A0"/>
                                            </a:solidFill>
                                            <a:latin typeface="Cambria Math" panose="02040503050406030204" pitchFamily="18" charset="0"/>
                                          </a:rPr>
                                          <m:t>0</m:t>
                                        </m:r>
                                      </m:sup>
                                    </m:sSubSup>
                                  </m:e>
                                </m:acc>
                              </m:oMath>
                            </m:oMathPara>
                          </a14:m>
                          <a:endParaRPr lang="nl-NL" sz="1700" dirty="0">
                            <a:solidFill>
                              <a:srgbClr val="7030A0"/>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800" b="0" i="1" smtClean="0">
                                    <a:solidFill>
                                      <a:srgbClr val="FF0000"/>
                                    </a:solidFill>
                                    <a:latin typeface="Cambria Math" panose="02040503050406030204" pitchFamily="18" charset="0"/>
                                  </a:rPr>
                                  <m:t>2</m:t>
                                </m:r>
                              </m:oMath>
                            </m:oMathPara>
                          </a14:m>
                          <a:endParaRPr lang="nl-NL" sz="1800" dirty="0">
                            <a:solidFill>
                              <a:srgbClr val="FF0000"/>
                            </a:solidFill>
                          </a:endParaRPr>
                        </a:p>
                      </a:txBody>
                      <a:tcPr marL="77580" marR="77580" marT="38790" marB="38790">
                        <a:noFill/>
                      </a:tcPr>
                    </a:tc>
                    <a:tc>
                      <a:txBody>
                        <a:bodyPr/>
                        <a:lstStyle/>
                        <a:p>
                          <a:pPr algn="ctr"/>
                          <a:r>
                            <a:rPr lang="en-GB" sz="1800" dirty="0">
                              <a:solidFill>
                                <a:schemeClr val="tx1"/>
                              </a:solidFill>
                            </a:rPr>
                            <a:t>3</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3378232694"/>
                      </a:ext>
                    </a:extLst>
                  </a:tr>
                </a:tbl>
              </a:graphicData>
            </a:graphic>
          </p:graphicFrame>
        </mc:Choice>
        <mc:Fallback xmlns="">
          <p:graphicFrame>
            <p:nvGraphicFramePr>
              <p:cNvPr id="3" name="Table 6">
                <a:extLst>
                  <a:ext uri="{FF2B5EF4-FFF2-40B4-BE49-F238E27FC236}">
                    <a16:creationId xmlns:a16="http://schemas.microsoft.com/office/drawing/2014/main" id="{7F5D5E0C-E332-687C-116D-5583F775151D}"/>
                  </a:ext>
                </a:extLst>
              </p:cNvPr>
              <p:cNvGraphicFramePr>
                <a:graphicFrameLocks noGrp="1"/>
              </p:cNvGraphicFramePr>
              <p:nvPr/>
            </p:nvGraphicFramePr>
            <p:xfrm>
              <a:off x="801135" y="1244285"/>
              <a:ext cx="4594728" cy="4721027"/>
            </p:xfrm>
            <a:graphic>
              <a:graphicData uri="http://schemas.openxmlformats.org/drawingml/2006/table">
                <a:tbl>
                  <a:tblPr firstRow="1" bandRow="1">
                    <a:tableStyleId>{5C22544A-7EE6-4342-B048-85BDC9FD1C3A}</a:tableStyleId>
                  </a:tblPr>
                  <a:tblGrid>
                    <a:gridCol w="765788">
                      <a:extLst>
                        <a:ext uri="{9D8B030D-6E8A-4147-A177-3AD203B41FA5}">
                          <a16:colId xmlns:a16="http://schemas.microsoft.com/office/drawing/2014/main" val="1284712509"/>
                        </a:ext>
                      </a:extLst>
                    </a:gridCol>
                    <a:gridCol w="765788">
                      <a:extLst>
                        <a:ext uri="{9D8B030D-6E8A-4147-A177-3AD203B41FA5}">
                          <a16:colId xmlns:a16="http://schemas.microsoft.com/office/drawing/2014/main" val="3384408917"/>
                        </a:ext>
                      </a:extLst>
                    </a:gridCol>
                    <a:gridCol w="765788">
                      <a:extLst>
                        <a:ext uri="{9D8B030D-6E8A-4147-A177-3AD203B41FA5}">
                          <a16:colId xmlns:a16="http://schemas.microsoft.com/office/drawing/2014/main" val="3475929590"/>
                        </a:ext>
                      </a:extLst>
                    </a:gridCol>
                    <a:gridCol w="765788">
                      <a:extLst>
                        <a:ext uri="{9D8B030D-6E8A-4147-A177-3AD203B41FA5}">
                          <a16:colId xmlns:a16="http://schemas.microsoft.com/office/drawing/2014/main" val="2809065463"/>
                        </a:ext>
                      </a:extLst>
                    </a:gridCol>
                    <a:gridCol w="765788">
                      <a:extLst>
                        <a:ext uri="{9D8B030D-6E8A-4147-A177-3AD203B41FA5}">
                          <a16:colId xmlns:a16="http://schemas.microsoft.com/office/drawing/2014/main" val="3102601274"/>
                        </a:ext>
                      </a:extLst>
                    </a:gridCol>
                    <a:gridCol w="765788">
                      <a:extLst>
                        <a:ext uri="{9D8B030D-6E8A-4147-A177-3AD203B41FA5}">
                          <a16:colId xmlns:a16="http://schemas.microsoft.com/office/drawing/2014/main" val="1858631198"/>
                        </a:ext>
                      </a:extLst>
                    </a:gridCol>
                  </a:tblGrid>
                  <a:tr h="323248">
                    <a:tc>
                      <a:txBody>
                        <a:bodyPr/>
                        <a:lstStyle/>
                        <a:p>
                          <a:endParaRPr lang="nl-NL" sz="1600" dirty="0"/>
                        </a:p>
                      </a:txBody>
                      <a:tcPr marL="77580" marR="77580" marT="38790" marB="38790">
                        <a:lnL w="12701" cap="flat" cmpd="sng" algn="ctr">
                          <a:noFill/>
                          <a:prstDash val="solid"/>
                          <a:round/>
                          <a:headEnd type="none" w="med" len="med"/>
                          <a:tailEnd type="none" w="med" len="me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600" dirty="0"/>
                        </a:p>
                      </a:txBody>
                      <a:tcPr marL="77580" marR="77580" marT="38790" marB="38790">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3508505"/>
                      </a:ext>
                    </a:extLst>
                  </a:tr>
                  <a:tr h="448039">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794" t="-71622" r="-500794" b="-889189"/>
                          </a:stretch>
                        </a:blipFill>
                      </a:tcPr>
                    </a:tc>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100794" t="-71622" r="-400794" b="-889189"/>
                          </a:stretch>
                        </a:blipFill>
                      </a:tcPr>
                    </a:tc>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200794" t="-71622" r="-300794" b="-889189"/>
                          </a:stretch>
                        </a:blipFill>
                      </a:tcPr>
                    </a:tc>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303200" t="-71622" r="-203200" b="-889189"/>
                          </a:stretch>
                        </a:blipFill>
                      </a:tcPr>
                    </a:tc>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400000" t="-71622" r="-101587" b="-889189"/>
                          </a:stretch>
                        </a:blipFill>
                      </a:tcPr>
                    </a:tc>
                    <a:tc>
                      <a:txBody>
                        <a:bodyPr/>
                        <a:lstStyle/>
                        <a:p>
                          <a:endParaRPr lang="nl-NL"/>
                        </a:p>
                      </a:txBody>
                      <a:tcPr marL="77580" marR="77580" marT="38790" marB="38790">
                        <a:lnT w="38103" cap="flat" cmpd="sng" algn="ctr">
                          <a:noFill/>
                          <a:prstDash val="solid"/>
                          <a:round/>
                          <a:headEnd type="none" w="med" len="med"/>
                          <a:tailEnd type="none" w="med" len="med"/>
                        </a:lnT>
                        <a:blipFill>
                          <a:blip r:embed="rId2"/>
                          <a:stretch>
                            <a:fillRect l="-500000" t="-71622" r="-1587" b="-889189"/>
                          </a:stretch>
                        </a:blipFill>
                      </a:tcPr>
                    </a:tc>
                    <a:extLst>
                      <a:ext uri="{0D108BD9-81ED-4DB2-BD59-A6C34878D82A}">
                        <a16:rowId xmlns:a16="http://schemas.microsoft.com/office/drawing/2014/main" val="1687714552"/>
                      </a:ext>
                    </a:extLst>
                  </a:tr>
                  <a:tr h="394974">
                    <a:tc>
                      <a:txBody>
                        <a:bodyPr/>
                        <a:lstStyle/>
                        <a:p>
                          <a:endParaRPr lang="nl-NL"/>
                        </a:p>
                      </a:txBody>
                      <a:tcPr marL="77580" marR="77580" marT="38790" marB="38790">
                        <a:blipFill>
                          <a:blip r:embed="rId2"/>
                          <a:stretch>
                            <a:fillRect l="-794" t="-198438" r="-500794" b="-928125"/>
                          </a:stretch>
                        </a:blipFill>
                      </a:tcPr>
                    </a:tc>
                    <a:tc>
                      <a:txBody>
                        <a:bodyPr/>
                        <a:lstStyle/>
                        <a:p>
                          <a:endParaRPr lang="nl-NL"/>
                        </a:p>
                      </a:txBody>
                      <a:tcPr marL="77580" marR="77580" marT="38790" marB="38790">
                        <a:blipFill>
                          <a:blip r:embed="rId2"/>
                          <a:stretch>
                            <a:fillRect l="-100794" t="-198438" r="-400794" b="-928125"/>
                          </a:stretch>
                        </a:blipFill>
                      </a:tcPr>
                    </a:tc>
                    <a:tc>
                      <a:txBody>
                        <a:bodyPr/>
                        <a:lstStyle/>
                        <a:p>
                          <a:endParaRPr lang="nl-NL"/>
                        </a:p>
                      </a:txBody>
                      <a:tcPr marL="77580" marR="77580" marT="38790" marB="38790">
                        <a:blipFill>
                          <a:blip r:embed="rId2"/>
                          <a:stretch>
                            <a:fillRect l="-200794" t="-198438" r="-300794" b="-928125"/>
                          </a:stretch>
                        </a:blipFill>
                      </a:tcPr>
                    </a:tc>
                    <a:tc>
                      <a:txBody>
                        <a:bodyPr/>
                        <a:lstStyle/>
                        <a:p>
                          <a:endParaRPr lang="nl-NL"/>
                        </a:p>
                      </a:txBody>
                      <a:tcPr marL="77580" marR="77580" marT="38790" marB="38790">
                        <a:blipFill>
                          <a:blip r:embed="rId2"/>
                          <a:stretch>
                            <a:fillRect l="-303200" t="-198438" r="-203200" b="-928125"/>
                          </a:stretch>
                        </a:blipFill>
                      </a:tcPr>
                    </a:tc>
                    <a:tc>
                      <a:txBody>
                        <a:bodyPr/>
                        <a:lstStyle/>
                        <a:p>
                          <a:endParaRPr lang="nl-NL"/>
                        </a:p>
                      </a:txBody>
                      <a:tcPr marL="77580" marR="77580" marT="38790" marB="38790">
                        <a:blipFill>
                          <a:blip r:embed="rId2"/>
                          <a:stretch>
                            <a:fillRect l="-400000" t="-198438" r="-101587" b="-928125"/>
                          </a:stretch>
                        </a:blipFill>
                      </a:tcPr>
                    </a:tc>
                    <a:tc>
                      <a:txBody>
                        <a:bodyPr/>
                        <a:lstStyle/>
                        <a:p>
                          <a:pPr algn="ctr"/>
                          <a:r>
                            <a:rPr lang="en-GB" sz="1800" dirty="0"/>
                            <a:t>2</a:t>
                          </a:r>
                          <a:endParaRPr lang="nl-NL" sz="1800" dirty="0"/>
                        </a:p>
                      </a:txBody>
                      <a:tcPr marL="77580" marR="77580" marT="38790" marB="38790">
                        <a:noFill/>
                      </a:tcPr>
                    </a:tc>
                    <a:extLst>
                      <a:ext uri="{0D108BD9-81ED-4DB2-BD59-A6C34878D82A}">
                        <a16:rowId xmlns:a16="http://schemas.microsoft.com/office/drawing/2014/main" val="390264655"/>
                      </a:ext>
                    </a:extLst>
                  </a:tr>
                  <a:tr h="394974">
                    <a:tc>
                      <a:txBody>
                        <a:bodyPr/>
                        <a:lstStyle/>
                        <a:p>
                          <a:endParaRPr lang="nl-NL"/>
                        </a:p>
                      </a:txBody>
                      <a:tcPr marL="77580" marR="77580" marT="38790" marB="38790">
                        <a:blipFill>
                          <a:blip r:embed="rId2"/>
                          <a:stretch>
                            <a:fillRect l="-794" t="-293846" r="-500794" b="-813846"/>
                          </a:stretch>
                        </a:blipFill>
                      </a:tcPr>
                    </a:tc>
                    <a:tc>
                      <a:txBody>
                        <a:bodyPr/>
                        <a:lstStyle/>
                        <a:p>
                          <a:endParaRPr lang="nl-NL"/>
                        </a:p>
                      </a:txBody>
                      <a:tcPr marL="77580" marR="77580" marT="38790" marB="38790">
                        <a:blipFill>
                          <a:blip r:embed="rId2"/>
                          <a:stretch>
                            <a:fillRect l="-100794" t="-293846" r="-400794" b="-813846"/>
                          </a:stretch>
                        </a:blipFill>
                      </a:tcPr>
                    </a:tc>
                    <a:tc>
                      <a:txBody>
                        <a:bodyPr/>
                        <a:lstStyle/>
                        <a:p>
                          <a:endParaRPr lang="nl-NL"/>
                        </a:p>
                      </a:txBody>
                      <a:tcPr marL="77580" marR="77580" marT="38790" marB="38790">
                        <a:blipFill>
                          <a:blip r:embed="rId2"/>
                          <a:stretch>
                            <a:fillRect l="-200794" t="-293846" r="-300794" b="-813846"/>
                          </a:stretch>
                        </a:blipFill>
                      </a:tcPr>
                    </a:tc>
                    <a:tc>
                      <a:txBody>
                        <a:bodyPr/>
                        <a:lstStyle/>
                        <a:p>
                          <a:endParaRPr lang="nl-NL"/>
                        </a:p>
                      </a:txBody>
                      <a:tcPr marL="77580" marR="77580" marT="38790" marB="38790">
                        <a:blipFill>
                          <a:blip r:embed="rId2"/>
                          <a:stretch>
                            <a:fillRect l="-303200" t="-293846" r="-203200" b="-813846"/>
                          </a:stretch>
                        </a:blipFill>
                      </a:tcPr>
                    </a:tc>
                    <a:tc>
                      <a:txBody>
                        <a:bodyPr/>
                        <a:lstStyle/>
                        <a:p>
                          <a:endParaRPr lang="nl-NL"/>
                        </a:p>
                      </a:txBody>
                      <a:tcPr marL="77580" marR="77580" marT="38790" marB="38790">
                        <a:blipFill>
                          <a:blip r:embed="rId2"/>
                          <a:stretch>
                            <a:fillRect l="-400000" t="-293846" r="-101587" b="-813846"/>
                          </a:stretch>
                        </a:blipFill>
                      </a:tcPr>
                    </a:tc>
                    <a:tc>
                      <a:txBody>
                        <a:bodyPr/>
                        <a:lstStyle/>
                        <a:p>
                          <a:pPr algn="ctr"/>
                          <a:r>
                            <a:rPr lang="en-GB" sz="1800" dirty="0"/>
                            <a:t>6</a:t>
                          </a:r>
                          <a:endParaRPr lang="nl-NL" sz="1800" dirty="0"/>
                        </a:p>
                      </a:txBody>
                      <a:tcPr marL="77580" marR="77580" marT="38790" marB="38790">
                        <a:noFill/>
                      </a:tcPr>
                    </a:tc>
                    <a:extLst>
                      <a:ext uri="{0D108BD9-81ED-4DB2-BD59-A6C34878D82A}">
                        <a16:rowId xmlns:a16="http://schemas.microsoft.com/office/drawing/2014/main" val="2224430632"/>
                      </a:ext>
                    </a:extLst>
                  </a:tr>
                  <a:tr h="394974">
                    <a:tc>
                      <a:txBody>
                        <a:bodyPr/>
                        <a:lstStyle/>
                        <a:p>
                          <a:endParaRPr lang="nl-NL"/>
                        </a:p>
                      </a:txBody>
                      <a:tcPr marL="77580" marR="77580" marT="38790" marB="38790">
                        <a:blipFill>
                          <a:blip r:embed="rId2"/>
                          <a:stretch>
                            <a:fillRect l="-794" t="-393846" r="-500794" b="-713846"/>
                          </a:stretch>
                        </a:blipFill>
                      </a:tcPr>
                    </a:tc>
                    <a:tc>
                      <a:txBody>
                        <a:bodyPr/>
                        <a:lstStyle/>
                        <a:p>
                          <a:endParaRPr lang="nl-NL"/>
                        </a:p>
                      </a:txBody>
                      <a:tcPr marL="77580" marR="77580" marT="38790" marB="38790">
                        <a:blipFill>
                          <a:blip r:embed="rId2"/>
                          <a:stretch>
                            <a:fillRect l="-100794" t="-393846" r="-400794" b="-713846"/>
                          </a:stretch>
                        </a:blipFill>
                      </a:tcPr>
                    </a:tc>
                    <a:tc>
                      <a:txBody>
                        <a:bodyPr/>
                        <a:lstStyle/>
                        <a:p>
                          <a:endParaRPr lang="nl-NL"/>
                        </a:p>
                      </a:txBody>
                      <a:tcPr marL="77580" marR="77580" marT="38790" marB="38790">
                        <a:blipFill>
                          <a:blip r:embed="rId2"/>
                          <a:stretch>
                            <a:fillRect l="-200794" t="-393846" r="-300794" b="-713846"/>
                          </a:stretch>
                        </a:blipFill>
                      </a:tcPr>
                    </a:tc>
                    <a:tc>
                      <a:txBody>
                        <a:bodyPr/>
                        <a:lstStyle/>
                        <a:p>
                          <a:endParaRPr lang="nl-NL"/>
                        </a:p>
                      </a:txBody>
                      <a:tcPr marL="77580" marR="77580" marT="38790" marB="38790">
                        <a:blipFill>
                          <a:blip r:embed="rId2"/>
                          <a:stretch>
                            <a:fillRect l="-303200" t="-393846" r="-203200" b="-713846"/>
                          </a:stretch>
                        </a:blipFill>
                      </a:tcPr>
                    </a:tc>
                    <a:tc>
                      <a:txBody>
                        <a:bodyPr/>
                        <a:lstStyle/>
                        <a:p>
                          <a:endParaRPr lang="nl-NL"/>
                        </a:p>
                      </a:txBody>
                      <a:tcPr marL="77580" marR="77580" marT="38790" marB="38790">
                        <a:blipFill>
                          <a:blip r:embed="rId2"/>
                          <a:stretch>
                            <a:fillRect l="-400000" t="-393846" r="-101587" b="-713846"/>
                          </a:stretch>
                        </a:blipFill>
                      </a:tcPr>
                    </a:tc>
                    <a:tc>
                      <a:txBody>
                        <a:bodyPr/>
                        <a:lstStyle/>
                        <a:p>
                          <a:pPr algn="ctr"/>
                          <a:r>
                            <a:rPr lang="en-GB" sz="1800" dirty="0"/>
                            <a:t>4</a:t>
                          </a:r>
                          <a:endParaRPr lang="nl-NL" sz="1800" dirty="0"/>
                        </a:p>
                      </a:txBody>
                      <a:tcPr marL="77580" marR="77580" marT="38790" marB="38790">
                        <a:noFill/>
                      </a:tcPr>
                    </a:tc>
                    <a:extLst>
                      <a:ext uri="{0D108BD9-81ED-4DB2-BD59-A6C34878D82A}">
                        <a16:rowId xmlns:a16="http://schemas.microsoft.com/office/drawing/2014/main" val="2346763742"/>
                      </a:ext>
                    </a:extLst>
                  </a:tr>
                  <a:tr h="394974">
                    <a:tc>
                      <a:txBody>
                        <a:bodyPr/>
                        <a:lstStyle/>
                        <a:p>
                          <a:endParaRPr lang="nl-NL"/>
                        </a:p>
                      </a:txBody>
                      <a:tcPr marL="77580" marR="77580" marT="38790" marB="38790">
                        <a:blipFill>
                          <a:blip r:embed="rId2"/>
                          <a:stretch>
                            <a:fillRect l="-794" t="-493846" r="-500794" b="-613846"/>
                          </a:stretch>
                        </a:blipFill>
                      </a:tcPr>
                    </a:tc>
                    <a:tc>
                      <a:txBody>
                        <a:bodyPr/>
                        <a:lstStyle/>
                        <a:p>
                          <a:endParaRPr lang="nl-NL"/>
                        </a:p>
                      </a:txBody>
                      <a:tcPr marL="77580" marR="77580" marT="38790" marB="38790">
                        <a:blipFill>
                          <a:blip r:embed="rId2"/>
                          <a:stretch>
                            <a:fillRect l="-100794" t="-493846" r="-400794" b="-613846"/>
                          </a:stretch>
                        </a:blipFill>
                      </a:tcPr>
                    </a:tc>
                    <a:tc>
                      <a:txBody>
                        <a:bodyPr/>
                        <a:lstStyle/>
                        <a:p>
                          <a:endParaRPr lang="nl-NL"/>
                        </a:p>
                      </a:txBody>
                      <a:tcPr marL="77580" marR="77580" marT="38790" marB="38790">
                        <a:blipFill>
                          <a:blip r:embed="rId2"/>
                          <a:stretch>
                            <a:fillRect l="-200794" t="-493846" r="-300794" b="-613846"/>
                          </a:stretch>
                        </a:blipFill>
                      </a:tcPr>
                    </a:tc>
                    <a:tc>
                      <a:txBody>
                        <a:bodyPr/>
                        <a:lstStyle/>
                        <a:p>
                          <a:endParaRPr lang="nl-NL"/>
                        </a:p>
                      </a:txBody>
                      <a:tcPr marL="77580" marR="77580" marT="38790" marB="38790">
                        <a:blipFill>
                          <a:blip r:embed="rId2"/>
                          <a:stretch>
                            <a:fillRect l="-303200" t="-493846" r="-203200" b="-613846"/>
                          </a:stretch>
                        </a:blipFill>
                      </a:tcPr>
                    </a:tc>
                    <a:tc>
                      <a:txBody>
                        <a:bodyPr/>
                        <a:lstStyle/>
                        <a:p>
                          <a:endParaRPr lang="nl-NL"/>
                        </a:p>
                      </a:txBody>
                      <a:tcPr marL="77580" marR="77580" marT="38790" marB="38790">
                        <a:blipFill>
                          <a:blip r:embed="rId2"/>
                          <a:stretch>
                            <a:fillRect l="-400000" t="-493846" r="-101587" b="-613846"/>
                          </a:stretch>
                        </a:blipFill>
                      </a:tcPr>
                    </a:tc>
                    <a:tc>
                      <a:txBody>
                        <a:bodyPr/>
                        <a:lstStyle/>
                        <a:p>
                          <a:pPr algn="ctr"/>
                          <a:r>
                            <a:rPr lang="en-GB" sz="1800" dirty="0"/>
                            <a:t>2</a:t>
                          </a:r>
                          <a:endParaRPr lang="nl-NL" sz="1800" dirty="0"/>
                        </a:p>
                      </a:txBody>
                      <a:tcPr marL="77580" marR="77580" marT="38790" marB="38790">
                        <a:noFill/>
                      </a:tcPr>
                    </a:tc>
                    <a:extLst>
                      <a:ext uri="{0D108BD9-81ED-4DB2-BD59-A6C34878D82A}">
                        <a16:rowId xmlns:a16="http://schemas.microsoft.com/office/drawing/2014/main" val="877257161"/>
                      </a:ext>
                    </a:extLst>
                  </a:tr>
                  <a:tr h="394974">
                    <a:tc>
                      <a:txBody>
                        <a:bodyPr/>
                        <a:lstStyle/>
                        <a:p>
                          <a:endParaRPr lang="nl-NL"/>
                        </a:p>
                      </a:txBody>
                      <a:tcPr marL="77580" marR="77580" marT="38790" marB="38790">
                        <a:blipFill>
                          <a:blip r:embed="rId2"/>
                          <a:stretch>
                            <a:fillRect l="-794" t="-593846" r="-500794" b="-513846"/>
                          </a:stretch>
                        </a:blipFill>
                      </a:tcPr>
                    </a:tc>
                    <a:tc>
                      <a:txBody>
                        <a:bodyPr/>
                        <a:lstStyle/>
                        <a:p>
                          <a:endParaRPr lang="nl-NL"/>
                        </a:p>
                      </a:txBody>
                      <a:tcPr marL="77580" marR="77580" marT="38790" marB="38790">
                        <a:blipFill>
                          <a:blip r:embed="rId2"/>
                          <a:stretch>
                            <a:fillRect l="-100794" t="-593846" r="-400794" b="-513846"/>
                          </a:stretch>
                        </a:blipFill>
                      </a:tcPr>
                    </a:tc>
                    <a:tc>
                      <a:txBody>
                        <a:bodyPr/>
                        <a:lstStyle/>
                        <a:p>
                          <a:endParaRPr lang="nl-NL"/>
                        </a:p>
                      </a:txBody>
                      <a:tcPr marL="77580" marR="77580" marT="38790" marB="38790">
                        <a:blipFill>
                          <a:blip r:embed="rId2"/>
                          <a:stretch>
                            <a:fillRect l="-200794" t="-593846" r="-300794" b="-513846"/>
                          </a:stretch>
                        </a:blipFill>
                      </a:tcPr>
                    </a:tc>
                    <a:tc>
                      <a:txBody>
                        <a:bodyPr/>
                        <a:lstStyle/>
                        <a:p>
                          <a:endParaRPr lang="nl-NL"/>
                        </a:p>
                      </a:txBody>
                      <a:tcPr marL="77580" marR="77580" marT="38790" marB="38790">
                        <a:blipFill>
                          <a:blip r:embed="rId2"/>
                          <a:stretch>
                            <a:fillRect l="-303200" t="-593846" r="-203200" b="-513846"/>
                          </a:stretch>
                        </a:blipFill>
                      </a:tcPr>
                    </a:tc>
                    <a:tc>
                      <a:txBody>
                        <a:bodyPr/>
                        <a:lstStyle/>
                        <a:p>
                          <a:endParaRPr lang="nl-NL"/>
                        </a:p>
                      </a:txBody>
                      <a:tcPr marL="77580" marR="77580" marT="38790" marB="38790">
                        <a:blipFill>
                          <a:blip r:embed="rId2"/>
                          <a:stretch>
                            <a:fillRect l="-400000" t="-593846" r="-101587" b="-513846"/>
                          </a:stretch>
                        </a:blipFill>
                      </a:tcPr>
                    </a:tc>
                    <a:tc>
                      <a:txBody>
                        <a:bodyPr/>
                        <a:lstStyle/>
                        <a:p>
                          <a:pPr algn="ctr"/>
                          <a:r>
                            <a:rPr lang="en-GB" sz="1800" dirty="0"/>
                            <a:t>1</a:t>
                          </a:r>
                          <a:endParaRPr lang="nl-NL" sz="1800" dirty="0"/>
                        </a:p>
                      </a:txBody>
                      <a:tcPr marL="77580" marR="77580" marT="38790" marB="38790">
                        <a:noFill/>
                      </a:tcPr>
                    </a:tc>
                    <a:extLst>
                      <a:ext uri="{0D108BD9-81ED-4DB2-BD59-A6C34878D82A}">
                        <a16:rowId xmlns:a16="http://schemas.microsoft.com/office/drawing/2014/main" val="2496063903"/>
                      </a:ext>
                    </a:extLst>
                  </a:tr>
                  <a:tr h="394974">
                    <a:tc>
                      <a:txBody>
                        <a:bodyPr/>
                        <a:lstStyle/>
                        <a:p>
                          <a:endParaRPr lang="nl-NL"/>
                        </a:p>
                      </a:txBody>
                      <a:tcPr marL="77580" marR="77580" marT="38790" marB="38790">
                        <a:blipFill>
                          <a:blip r:embed="rId2"/>
                          <a:stretch>
                            <a:fillRect l="-794" t="-693846" r="-500794" b="-413846"/>
                          </a:stretch>
                        </a:blipFill>
                      </a:tcPr>
                    </a:tc>
                    <a:tc>
                      <a:txBody>
                        <a:bodyPr/>
                        <a:lstStyle/>
                        <a:p>
                          <a:endParaRPr lang="nl-NL"/>
                        </a:p>
                      </a:txBody>
                      <a:tcPr marL="77580" marR="77580" marT="38790" marB="38790">
                        <a:blipFill>
                          <a:blip r:embed="rId2"/>
                          <a:stretch>
                            <a:fillRect l="-100794" t="-693846" r="-400794" b="-413846"/>
                          </a:stretch>
                        </a:blipFill>
                      </a:tcPr>
                    </a:tc>
                    <a:tc>
                      <a:txBody>
                        <a:bodyPr/>
                        <a:lstStyle/>
                        <a:p>
                          <a:endParaRPr lang="nl-NL"/>
                        </a:p>
                      </a:txBody>
                      <a:tcPr marL="77580" marR="77580" marT="38790" marB="38790">
                        <a:blipFill>
                          <a:blip r:embed="rId2"/>
                          <a:stretch>
                            <a:fillRect l="-200794" t="-693846" r="-300794" b="-413846"/>
                          </a:stretch>
                        </a:blipFill>
                      </a:tcPr>
                    </a:tc>
                    <a:tc>
                      <a:txBody>
                        <a:bodyPr/>
                        <a:lstStyle/>
                        <a:p>
                          <a:endParaRPr lang="nl-NL"/>
                        </a:p>
                      </a:txBody>
                      <a:tcPr marL="72110" marR="72110" marT="36055" marB="36055">
                        <a:blipFill>
                          <a:blip r:embed="rId2"/>
                          <a:stretch>
                            <a:fillRect l="-303200" t="-693846" r="-203200" b="-413846"/>
                          </a:stretch>
                        </a:blipFill>
                      </a:tcPr>
                    </a:tc>
                    <a:tc>
                      <a:txBody>
                        <a:bodyPr/>
                        <a:lstStyle/>
                        <a:p>
                          <a:endParaRPr lang="nl-NL"/>
                        </a:p>
                      </a:txBody>
                      <a:tcPr marL="77580" marR="77580" marT="38790" marB="38790">
                        <a:blipFill>
                          <a:blip r:embed="rId2"/>
                          <a:stretch>
                            <a:fillRect l="-400000" t="-693846" r="-101587" b="-413846"/>
                          </a:stretch>
                        </a:blipFill>
                      </a:tcPr>
                    </a:tc>
                    <a:tc>
                      <a:txBody>
                        <a:bodyPr/>
                        <a:lstStyle/>
                        <a:p>
                          <a:pPr algn="ctr"/>
                          <a:r>
                            <a:rPr lang="en-GB" sz="1800" dirty="0">
                              <a:solidFill>
                                <a:schemeClr val="tx1"/>
                              </a:solidFill>
                            </a:rPr>
                            <a:t>3</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305272429"/>
                      </a:ext>
                    </a:extLst>
                  </a:tr>
                  <a:tr h="394974">
                    <a:tc>
                      <a:txBody>
                        <a:bodyPr/>
                        <a:lstStyle/>
                        <a:p>
                          <a:endParaRPr lang="nl-NL"/>
                        </a:p>
                      </a:txBody>
                      <a:tcPr marL="77580" marR="77580" marT="38790" marB="38790">
                        <a:blipFill>
                          <a:blip r:embed="rId2"/>
                          <a:stretch>
                            <a:fillRect l="-794" t="-806250" r="-500794" b="-320313"/>
                          </a:stretch>
                        </a:blipFill>
                      </a:tcPr>
                    </a:tc>
                    <a:tc>
                      <a:txBody>
                        <a:bodyPr/>
                        <a:lstStyle/>
                        <a:p>
                          <a:endParaRPr lang="nl-NL"/>
                        </a:p>
                      </a:txBody>
                      <a:tcPr marL="77580" marR="77580" marT="38790" marB="38790">
                        <a:blipFill>
                          <a:blip r:embed="rId2"/>
                          <a:stretch>
                            <a:fillRect l="-100794" t="-806250" r="-400794" b="-320313"/>
                          </a:stretch>
                        </a:blipFill>
                      </a:tcPr>
                    </a:tc>
                    <a:tc>
                      <a:txBody>
                        <a:bodyPr/>
                        <a:lstStyle/>
                        <a:p>
                          <a:endParaRPr lang="nl-NL"/>
                        </a:p>
                      </a:txBody>
                      <a:tcPr marL="77580" marR="77580" marT="38790" marB="38790">
                        <a:blipFill>
                          <a:blip r:embed="rId2"/>
                          <a:stretch>
                            <a:fillRect l="-200794" t="-806250" r="-300794" b="-320313"/>
                          </a:stretch>
                        </a:blipFill>
                      </a:tcPr>
                    </a:tc>
                    <a:tc>
                      <a:txBody>
                        <a:bodyPr/>
                        <a:lstStyle/>
                        <a:p>
                          <a:endParaRPr lang="nl-NL"/>
                        </a:p>
                      </a:txBody>
                      <a:tcPr marL="72110" marR="72110" marT="36055" marB="36055">
                        <a:blipFill>
                          <a:blip r:embed="rId2"/>
                          <a:stretch>
                            <a:fillRect l="-303200" t="-806250" r="-203200" b="-320313"/>
                          </a:stretch>
                        </a:blipFill>
                      </a:tcPr>
                    </a:tc>
                    <a:tc>
                      <a:txBody>
                        <a:bodyPr/>
                        <a:lstStyle/>
                        <a:p>
                          <a:endParaRPr lang="nl-NL"/>
                        </a:p>
                      </a:txBody>
                      <a:tcPr marL="77580" marR="77580" marT="38790" marB="38790">
                        <a:blipFill>
                          <a:blip r:embed="rId2"/>
                          <a:stretch>
                            <a:fillRect l="-400000" t="-806250" r="-101587" b="-320313"/>
                          </a:stretch>
                        </a:blipFill>
                      </a:tcPr>
                    </a:tc>
                    <a:tc>
                      <a:txBody>
                        <a:bodyPr/>
                        <a:lstStyle/>
                        <a:p>
                          <a:pPr algn="ctr"/>
                          <a:r>
                            <a:rPr lang="en-GB" sz="1800" dirty="0">
                              <a:solidFill>
                                <a:schemeClr val="tx1"/>
                              </a:solidFill>
                            </a:rPr>
                            <a:t>2</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137048644"/>
                      </a:ext>
                    </a:extLst>
                  </a:tr>
                  <a:tr h="394974">
                    <a:tc>
                      <a:txBody>
                        <a:bodyPr/>
                        <a:lstStyle/>
                        <a:p>
                          <a:endParaRPr lang="nl-NL"/>
                        </a:p>
                      </a:txBody>
                      <a:tcPr marL="77580" marR="77580" marT="38790" marB="38790">
                        <a:blipFill>
                          <a:blip r:embed="rId2"/>
                          <a:stretch>
                            <a:fillRect l="-794" t="-892308" r="-500794" b="-215385"/>
                          </a:stretch>
                        </a:blipFill>
                      </a:tcPr>
                    </a:tc>
                    <a:tc>
                      <a:txBody>
                        <a:bodyPr/>
                        <a:lstStyle/>
                        <a:p>
                          <a:endParaRPr lang="nl-NL"/>
                        </a:p>
                      </a:txBody>
                      <a:tcPr marL="77580" marR="77580" marT="38790" marB="38790">
                        <a:blipFill>
                          <a:blip r:embed="rId2"/>
                          <a:stretch>
                            <a:fillRect l="-100794" t="-892308" r="-400794" b="-215385"/>
                          </a:stretch>
                        </a:blipFill>
                      </a:tcPr>
                    </a:tc>
                    <a:tc>
                      <a:txBody>
                        <a:bodyPr/>
                        <a:lstStyle/>
                        <a:p>
                          <a:endParaRPr lang="nl-NL"/>
                        </a:p>
                      </a:txBody>
                      <a:tcPr marL="77580" marR="77580" marT="38790" marB="38790">
                        <a:blipFill>
                          <a:blip r:embed="rId2"/>
                          <a:stretch>
                            <a:fillRect l="-200794" t="-892308" r="-300794" b="-215385"/>
                          </a:stretch>
                        </a:blipFill>
                      </a:tcPr>
                    </a:tc>
                    <a:tc>
                      <a:txBody>
                        <a:bodyPr/>
                        <a:lstStyle/>
                        <a:p>
                          <a:endParaRPr lang="nl-NL"/>
                        </a:p>
                      </a:txBody>
                      <a:tcPr marL="72110" marR="72110" marT="36055" marB="36055">
                        <a:blipFill>
                          <a:blip r:embed="rId2"/>
                          <a:stretch>
                            <a:fillRect l="-303200" t="-892308" r="-203200" b="-215385"/>
                          </a:stretch>
                        </a:blipFill>
                      </a:tcPr>
                    </a:tc>
                    <a:tc>
                      <a:txBody>
                        <a:bodyPr/>
                        <a:lstStyle/>
                        <a:p>
                          <a:endParaRPr lang="nl-NL"/>
                        </a:p>
                      </a:txBody>
                      <a:tcPr marL="77580" marR="77580" marT="38790" marB="38790">
                        <a:blipFill>
                          <a:blip r:embed="rId2"/>
                          <a:stretch>
                            <a:fillRect l="-400000" t="-892308" r="-101587" b="-215385"/>
                          </a:stretch>
                        </a:blipFill>
                      </a:tcPr>
                    </a:tc>
                    <a:tc>
                      <a:txBody>
                        <a:bodyPr/>
                        <a:lstStyle/>
                        <a:p>
                          <a:pPr algn="ctr"/>
                          <a:r>
                            <a:rPr lang="en-GB" sz="1800" dirty="0">
                              <a:solidFill>
                                <a:schemeClr val="tx1"/>
                              </a:solidFill>
                            </a:rPr>
                            <a:t>4</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712240706"/>
                      </a:ext>
                    </a:extLst>
                  </a:tr>
                  <a:tr h="394974">
                    <a:tc>
                      <a:txBody>
                        <a:bodyPr/>
                        <a:lstStyle/>
                        <a:p>
                          <a:endParaRPr lang="nl-NL"/>
                        </a:p>
                      </a:txBody>
                      <a:tcPr marL="77580" marR="77580" marT="38790" marB="38790">
                        <a:blipFill>
                          <a:blip r:embed="rId2"/>
                          <a:stretch>
                            <a:fillRect l="-794" t="-992308" r="-500794" b="-115385"/>
                          </a:stretch>
                        </a:blipFill>
                      </a:tcPr>
                    </a:tc>
                    <a:tc>
                      <a:txBody>
                        <a:bodyPr/>
                        <a:lstStyle/>
                        <a:p>
                          <a:endParaRPr lang="nl-NL"/>
                        </a:p>
                      </a:txBody>
                      <a:tcPr marL="77580" marR="77580" marT="38790" marB="38790">
                        <a:blipFill>
                          <a:blip r:embed="rId2"/>
                          <a:stretch>
                            <a:fillRect l="-100794" t="-992308" r="-400794" b="-115385"/>
                          </a:stretch>
                        </a:blipFill>
                      </a:tcPr>
                    </a:tc>
                    <a:tc>
                      <a:txBody>
                        <a:bodyPr/>
                        <a:lstStyle/>
                        <a:p>
                          <a:endParaRPr lang="nl-NL"/>
                        </a:p>
                      </a:txBody>
                      <a:tcPr marL="77580" marR="77580" marT="38790" marB="38790">
                        <a:blipFill>
                          <a:blip r:embed="rId2"/>
                          <a:stretch>
                            <a:fillRect l="-200794" t="-992308" r="-300794" b="-115385"/>
                          </a:stretch>
                        </a:blipFill>
                      </a:tcPr>
                    </a:tc>
                    <a:tc>
                      <a:txBody>
                        <a:bodyPr/>
                        <a:lstStyle/>
                        <a:p>
                          <a:endParaRPr lang="nl-NL"/>
                        </a:p>
                      </a:txBody>
                      <a:tcPr marL="72110" marR="72110" marT="36055" marB="36055">
                        <a:blipFill>
                          <a:blip r:embed="rId2"/>
                          <a:stretch>
                            <a:fillRect l="-303200" t="-992308" r="-203200" b="-115385"/>
                          </a:stretch>
                        </a:blipFill>
                      </a:tcPr>
                    </a:tc>
                    <a:tc>
                      <a:txBody>
                        <a:bodyPr/>
                        <a:lstStyle/>
                        <a:p>
                          <a:endParaRPr lang="nl-NL"/>
                        </a:p>
                      </a:txBody>
                      <a:tcPr marL="77580" marR="77580" marT="38790" marB="38790">
                        <a:blipFill>
                          <a:blip r:embed="rId2"/>
                          <a:stretch>
                            <a:fillRect l="-400000" t="-992308" r="-101587" b="-115385"/>
                          </a:stretch>
                        </a:blipFill>
                      </a:tcPr>
                    </a:tc>
                    <a:tc>
                      <a:txBody>
                        <a:bodyPr/>
                        <a:lstStyle/>
                        <a:p>
                          <a:pPr algn="ctr"/>
                          <a:r>
                            <a:rPr lang="en-GB" sz="1800" dirty="0">
                              <a:solidFill>
                                <a:schemeClr val="tx1"/>
                              </a:solidFill>
                            </a:rPr>
                            <a:t>…</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1201809782"/>
                      </a:ext>
                    </a:extLst>
                  </a:tr>
                  <a:tr h="394974">
                    <a:tc>
                      <a:txBody>
                        <a:bodyPr/>
                        <a:lstStyle/>
                        <a:p>
                          <a:endParaRPr lang="nl-NL"/>
                        </a:p>
                      </a:txBody>
                      <a:tcPr marL="77580" marR="77580" marT="38790" marB="38790">
                        <a:blipFill>
                          <a:blip r:embed="rId2"/>
                          <a:stretch>
                            <a:fillRect l="-794" t="-1092308" r="-500794" b="-15385"/>
                          </a:stretch>
                        </a:blipFill>
                      </a:tcPr>
                    </a:tc>
                    <a:tc>
                      <a:txBody>
                        <a:bodyPr/>
                        <a:lstStyle/>
                        <a:p>
                          <a:endParaRPr lang="nl-NL"/>
                        </a:p>
                      </a:txBody>
                      <a:tcPr marL="77580" marR="77580" marT="38790" marB="38790">
                        <a:blipFill>
                          <a:blip r:embed="rId2"/>
                          <a:stretch>
                            <a:fillRect l="-100794" t="-1092308" r="-400794" b="-15385"/>
                          </a:stretch>
                        </a:blipFill>
                      </a:tcPr>
                    </a:tc>
                    <a:tc>
                      <a:txBody>
                        <a:bodyPr/>
                        <a:lstStyle/>
                        <a:p>
                          <a:endParaRPr lang="nl-NL"/>
                        </a:p>
                      </a:txBody>
                      <a:tcPr marL="77580" marR="77580" marT="38790" marB="38790">
                        <a:blipFill>
                          <a:blip r:embed="rId2"/>
                          <a:stretch>
                            <a:fillRect l="-200794" t="-1092308" r="-300794" b="-15385"/>
                          </a:stretch>
                        </a:blipFill>
                      </a:tcPr>
                    </a:tc>
                    <a:tc>
                      <a:txBody>
                        <a:bodyPr/>
                        <a:lstStyle/>
                        <a:p>
                          <a:endParaRPr lang="nl-NL"/>
                        </a:p>
                      </a:txBody>
                      <a:tcPr marL="72110" marR="72110" marT="36055" marB="36055">
                        <a:blipFill>
                          <a:blip r:embed="rId2"/>
                          <a:stretch>
                            <a:fillRect l="-303200" t="-1092308" r="-203200" b="-15385"/>
                          </a:stretch>
                        </a:blipFill>
                      </a:tcPr>
                    </a:tc>
                    <a:tc>
                      <a:txBody>
                        <a:bodyPr/>
                        <a:lstStyle/>
                        <a:p>
                          <a:endParaRPr lang="nl-NL"/>
                        </a:p>
                      </a:txBody>
                      <a:tcPr marL="77580" marR="77580" marT="38790" marB="38790">
                        <a:blipFill>
                          <a:blip r:embed="rId2"/>
                          <a:stretch>
                            <a:fillRect l="-400000" t="-1092308" r="-101587" b="-15385"/>
                          </a:stretch>
                        </a:blipFill>
                      </a:tcPr>
                    </a:tc>
                    <a:tc>
                      <a:txBody>
                        <a:bodyPr/>
                        <a:lstStyle/>
                        <a:p>
                          <a:pPr algn="ctr"/>
                          <a:r>
                            <a:rPr lang="en-GB" sz="1800" dirty="0">
                              <a:solidFill>
                                <a:schemeClr val="tx1"/>
                              </a:solidFill>
                            </a:rPr>
                            <a:t>3</a:t>
                          </a:r>
                          <a:endParaRPr lang="nl-NL" sz="1800" dirty="0">
                            <a:solidFill>
                              <a:schemeClr val="tx1"/>
                            </a:solidFill>
                          </a:endParaRPr>
                        </a:p>
                      </a:txBody>
                      <a:tcPr marL="77580" marR="77580" marT="38790" marB="38790">
                        <a:noFill/>
                      </a:tcPr>
                    </a:tc>
                    <a:extLst>
                      <a:ext uri="{0D108BD9-81ED-4DB2-BD59-A6C34878D82A}">
                        <a16:rowId xmlns:a16="http://schemas.microsoft.com/office/drawing/2014/main" val="3378232694"/>
                      </a:ext>
                    </a:extLst>
                  </a:tr>
                </a:tbl>
              </a:graphicData>
            </a:graphic>
          </p:graphicFrame>
        </mc:Fallback>
      </mc:AlternateContent>
      <p:cxnSp>
        <p:nvCxnSpPr>
          <p:cNvPr id="4" name="Straight Connector 3">
            <a:extLst>
              <a:ext uri="{FF2B5EF4-FFF2-40B4-BE49-F238E27FC236}">
                <a16:creationId xmlns:a16="http://schemas.microsoft.com/office/drawing/2014/main" id="{96137F44-C657-4A91-0F4D-E0D618331BBE}"/>
              </a:ext>
            </a:extLst>
          </p:cNvPr>
          <p:cNvCxnSpPr>
            <a:cxnSpLocks/>
          </p:cNvCxnSpPr>
          <p:nvPr/>
        </p:nvCxnSpPr>
        <p:spPr>
          <a:xfrm>
            <a:off x="746816" y="3967794"/>
            <a:ext cx="4656177" cy="1"/>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04690F1A-0994-D2DC-7A94-CD7C926BD7B2}"/>
              </a:ext>
            </a:extLst>
          </p:cNvPr>
          <p:cNvSpPr txBox="1"/>
          <p:nvPr/>
        </p:nvSpPr>
        <p:spPr>
          <a:xfrm>
            <a:off x="7201090" y="1686412"/>
            <a:ext cx="3159325" cy="646331"/>
          </a:xfrm>
          <a:prstGeom prst="rect">
            <a:avLst/>
          </a:prstGeom>
          <a:noFill/>
        </p:spPr>
        <p:txBody>
          <a:bodyPr wrap="square" rtlCol="0">
            <a:spAutoFit/>
          </a:bodyPr>
          <a:lstStyle/>
          <a:p>
            <a:pPr algn="ctr"/>
            <a:r>
              <a:rPr lang="en-GB" dirty="0">
                <a:solidFill>
                  <a:schemeClr val="accent6"/>
                </a:solidFill>
              </a:rPr>
              <a:t>Fit a forecasting model</a:t>
            </a:r>
          </a:p>
          <a:p>
            <a:pPr algn="ctr"/>
            <a:r>
              <a:rPr lang="en-GB" dirty="0">
                <a:solidFill>
                  <a:schemeClr val="accent6"/>
                </a:solidFill>
              </a:rPr>
              <a:t>C as time-varying predictor</a:t>
            </a:r>
            <a:endParaRPr lang="nl-NL" dirty="0">
              <a:solidFill>
                <a:schemeClr val="accent6"/>
              </a:solidFill>
            </a:endParaRPr>
          </a:p>
        </p:txBody>
      </p:sp>
      <p:cxnSp>
        <p:nvCxnSpPr>
          <p:cNvPr id="6" name="Straight Arrow Connector 5">
            <a:extLst>
              <a:ext uri="{FF2B5EF4-FFF2-40B4-BE49-F238E27FC236}">
                <a16:creationId xmlns:a16="http://schemas.microsoft.com/office/drawing/2014/main" id="{94DC107F-6B40-23E7-BA25-BB946D92829D}"/>
              </a:ext>
            </a:extLst>
          </p:cNvPr>
          <p:cNvCxnSpPr>
            <a:cxnSpLocks/>
          </p:cNvCxnSpPr>
          <p:nvPr/>
        </p:nvCxnSpPr>
        <p:spPr>
          <a:xfrm>
            <a:off x="8780753" y="3229236"/>
            <a:ext cx="0" cy="751659"/>
          </a:xfrm>
          <a:prstGeom prst="straightConnector1">
            <a:avLst/>
          </a:prstGeom>
          <a:ln w="317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6E24A94E-A229-4C7F-3784-D2B0490729E3}"/>
              </a:ext>
            </a:extLst>
          </p:cNvPr>
          <p:cNvSpPr/>
          <p:nvPr/>
        </p:nvSpPr>
        <p:spPr>
          <a:xfrm>
            <a:off x="3104241" y="1996475"/>
            <a:ext cx="770641" cy="1971317"/>
          </a:xfrm>
          <a:prstGeom prst="rect">
            <a:avLst/>
          </a:prstGeom>
          <a:noFill/>
          <a:ln w="412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solidFill>
                <a:schemeClr val="accent1"/>
              </a:solidFill>
            </a:endParaRPr>
          </a:p>
        </p:txBody>
      </p:sp>
      <p:cxnSp>
        <p:nvCxnSpPr>
          <p:cNvPr id="10" name="Straight Arrow Connector 9">
            <a:extLst>
              <a:ext uri="{FF2B5EF4-FFF2-40B4-BE49-F238E27FC236}">
                <a16:creationId xmlns:a16="http://schemas.microsoft.com/office/drawing/2014/main" id="{403EEEB9-E187-A334-B745-578A447F2FA2}"/>
              </a:ext>
            </a:extLst>
          </p:cNvPr>
          <p:cNvCxnSpPr>
            <a:cxnSpLocks/>
          </p:cNvCxnSpPr>
          <p:nvPr/>
        </p:nvCxnSpPr>
        <p:spPr>
          <a:xfrm>
            <a:off x="3874882" y="2828206"/>
            <a:ext cx="2963502" cy="0"/>
          </a:xfrm>
          <a:prstGeom prst="straightConnector1">
            <a:avLst/>
          </a:prstGeom>
          <a:ln w="63500">
            <a:solidFill>
              <a:schemeClr val="accent6"/>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574C4371-2243-2E2D-D91E-D190AF7DA216}"/>
              </a:ext>
            </a:extLst>
          </p:cNvPr>
          <p:cNvSpPr/>
          <p:nvPr/>
        </p:nvSpPr>
        <p:spPr>
          <a:xfrm>
            <a:off x="4632352" y="2009578"/>
            <a:ext cx="770641" cy="1971317"/>
          </a:xfrm>
          <a:prstGeom prst="rect">
            <a:avLst/>
          </a:prstGeom>
          <a:noFill/>
          <a:ln w="412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solidFill>
                <a:schemeClr val="accent6"/>
              </a:solidFill>
            </a:endParaRPr>
          </a:p>
        </p:txBody>
      </p:sp>
      <p:sp>
        <p:nvSpPr>
          <p:cNvPr id="2" name="TextBox 1">
            <a:extLst>
              <a:ext uri="{FF2B5EF4-FFF2-40B4-BE49-F238E27FC236}">
                <a16:creationId xmlns:a16="http://schemas.microsoft.com/office/drawing/2014/main" id="{0A1D1CAC-46B0-CCB4-CCC8-AD34362DBDDB}"/>
              </a:ext>
            </a:extLst>
          </p:cNvPr>
          <p:cNvSpPr txBox="1"/>
          <p:nvPr/>
        </p:nvSpPr>
        <p:spPr>
          <a:xfrm>
            <a:off x="7635488" y="5434707"/>
            <a:ext cx="2290527" cy="369332"/>
          </a:xfrm>
          <a:prstGeom prst="rect">
            <a:avLst/>
          </a:prstGeom>
          <a:noFill/>
        </p:spPr>
        <p:txBody>
          <a:bodyPr wrap="square" rtlCol="0">
            <a:spAutoFit/>
          </a:bodyPr>
          <a:lstStyle/>
          <a:p>
            <a:r>
              <a:rPr lang="en-GB" dirty="0">
                <a:solidFill>
                  <a:srgbClr val="7030A0"/>
                </a:solidFill>
              </a:rPr>
              <a:t>Impute counterfactual</a:t>
            </a:r>
            <a:endParaRPr lang="nl-NL" dirty="0">
              <a:solidFill>
                <a:srgbClr val="7030A0"/>
              </a:solidFill>
            </a:endParaRPr>
          </a:p>
        </p:txBody>
      </p:sp>
      <p:sp>
        <p:nvSpPr>
          <p:cNvPr id="7" name="Rectangle 6">
            <a:extLst>
              <a:ext uri="{FF2B5EF4-FFF2-40B4-BE49-F238E27FC236}">
                <a16:creationId xmlns:a16="http://schemas.microsoft.com/office/drawing/2014/main" id="{26FDB148-1067-9088-34B0-BC0B34E1D578}"/>
              </a:ext>
            </a:extLst>
          </p:cNvPr>
          <p:cNvSpPr/>
          <p:nvPr/>
        </p:nvSpPr>
        <p:spPr>
          <a:xfrm>
            <a:off x="4632353" y="3980896"/>
            <a:ext cx="770640" cy="2084828"/>
          </a:xfrm>
          <a:prstGeom prst="rect">
            <a:avLst/>
          </a:prstGeom>
          <a:noFill/>
          <a:ln w="412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solidFill>
                <a:srgbClr val="7030A0"/>
              </a:solidFill>
            </a:endParaRPr>
          </a:p>
        </p:txBody>
      </p:sp>
      <p:sp>
        <p:nvSpPr>
          <p:cNvPr id="12" name="Rectangle 11">
            <a:extLst>
              <a:ext uri="{FF2B5EF4-FFF2-40B4-BE49-F238E27FC236}">
                <a16:creationId xmlns:a16="http://schemas.microsoft.com/office/drawing/2014/main" id="{A260B8BE-7B4C-99F4-D77B-322124C0A307}"/>
              </a:ext>
            </a:extLst>
          </p:cNvPr>
          <p:cNvSpPr/>
          <p:nvPr/>
        </p:nvSpPr>
        <p:spPr>
          <a:xfrm>
            <a:off x="3097657" y="2009577"/>
            <a:ext cx="770640" cy="1945116"/>
          </a:xfrm>
          <a:prstGeom prst="rect">
            <a:avLst/>
          </a:prstGeom>
          <a:noFill/>
          <a:ln w="412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solidFill>
                <a:srgbClr val="7030A0"/>
              </a:solidFill>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A907D283-1D32-FD65-4DE6-3DF4680B6627}"/>
                  </a:ext>
                </a:extLst>
              </p:cNvPr>
              <p:cNvSpPr txBox="1"/>
              <p:nvPr/>
            </p:nvSpPr>
            <p:spPr>
              <a:xfrm>
                <a:off x="7071717" y="4548719"/>
                <a:ext cx="3509871" cy="34342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GB" b="0" i="1" smtClean="0">
                              <a:solidFill>
                                <a:srgbClr val="7030A0"/>
                              </a:solidFill>
                              <a:latin typeface="Cambria Math" panose="02040503050406030204" pitchFamily="18" charset="0"/>
                            </a:rPr>
                          </m:ctrlPr>
                        </m:accPr>
                        <m:e>
                          <m:sSubSup>
                            <m:sSubSupPr>
                              <m:ctrlPr>
                                <a:rPr lang="en-GB" b="0" i="1" smtClean="0">
                                  <a:solidFill>
                                    <a:srgbClr val="7030A0"/>
                                  </a:solidFill>
                                  <a:latin typeface="Cambria Math" panose="02040503050406030204" pitchFamily="18" charset="0"/>
                                </a:rPr>
                              </m:ctrlPr>
                            </m:sSubSupPr>
                            <m:e>
                              <m:r>
                                <a:rPr lang="en-GB" b="0" i="1" smtClean="0">
                                  <a:solidFill>
                                    <a:srgbClr val="7030A0"/>
                                  </a:solidFill>
                                  <a:latin typeface="Cambria Math" panose="02040503050406030204" pitchFamily="18" charset="0"/>
                                </a:rPr>
                                <m:t>𝑌</m:t>
                              </m:r>
                            </m:e>
                            <m:sub>
                              <m:r>
                                <a:rPr lang="en-GB" b="0" i="1" smtClean="0">
                                  <a:solidFill>
                                    <a:srgbClr val="7030A0"/>
                                  </a:solidFill>
                                  <a:latin typeface="Cambria Math" panose="02040503050406030204" pitchFamily="18" charset="0"/>
                                </a:rPr>
                                <m:t>𝑡</m:t>
                              </m:r>
                            </m:sub>
                            <m:sup>
                              <m:r>
                                <a:rPr lang="en-GB" b="0" i="1" smtClean="0">
                                  <a:solidFill>
                                    <a:srgbClr val="7030A0"/>
                                  </a:solidFill>
                                  <a:latin typeface="Cambria Math" panose="02040503050406030204" pitchFamily="18" charset="0"/>
                                </a:rPr>
                                <m:t>0</m:t>
                              </m:r>
                            </m:sup>
                          </m:sSubSup>
                        </m:e>
                      </m:acc>
                      <m:r>
                        <a:rPr lang="en-GB" b="0" i="1" smtClean="0">
                          <a:latin typeface="Cambria Math" panose="02040503050406030204" pitchFamily="18" charset="0"/>
                        </a:rPr>
                        <m:t>=</m:t>
                      </m:r>
                      <m:r>
                        <a:rPr lang="en-GB" b="0" i="1" smtClean="0">
                          <a:solidFill>
                            <a:schemeClr val="accent6"/>
                          </a:solidFill>
                          <a:latin typeface="Cambria Math" panose="02040503050406030204" pitchFamily="18" charset="0"/>
                        </a:rPr>
                        <m:t>𝑓</m:t>
                      </m:r>
                      <m:d>
                        <m:dPr>
                          <m:ctrlPr>
                            <a:rPr lang="en-GB" b="0" i="1" smtClean="0">
                              <a:solidFill>
                                <a:srgbClr val="7030A0"/>
                              </a:solidFill>
                              <a:latin typeface="Cambria Math" panose="02040503050406030204" pitchFamily="18" charset="0"/>
                            </a:rPr>
                          </m:ctrlPr>
                        </m:dPr>
                        <m:e>
                          <m:sSub>
                            <m:sSubPr>
                              <m:ctrlPr>
                                <a:rPr lang="en-GB" b="0" i="1" smtClean="0">
                                  <a:solidFill>
                                    <a:schemeClr val="accent1"/>
                                  </a:solidFill>
                                  <a:latin typeface="Cambria Math" panose="02040503050406030204" pitchFamily="18" charset="0"/>
                                </a:rPr>
                              </m:ctrlPr>
                            </m:sSubPr>
                            <m:e>
                              <m:r>
                                <a:rPr lang="en-GB" b="0" i="1" smtClean="0">
                                  <a:solidFill>
                                    <a:schemeClr val="accent1"/>
                                  </a:solidFill>
                                  <a:latin typeface="Cambria Math" panose="02040503050406030204" pitchFamily="18" charset="0"/>
                                </a:rPr>
                                <m:t>𝑌</m:t>
                              </m:r>
                            </m:e>
                            <m:sub>
                              <m:r>
                                <a:rPr lang="en-GB" b="0" i="1" smtClean="0">
                                  <a:solidFill>
                                    <a:schemeClr val="accent1"/>
                                  </a:solidFill>
                                  <a:latin typeface="Cambria Math" panose="02040503050406030204" pitchFamily="18" charset="0"/>
                                </a:rPr>
                                <m:t>𝑡</m:t>
                              </m:r>
                              <m:r>
                                <a:rPr lang="en-GB" b="0" i="1" smtClean="0">
                                  <a:solidFill>
                                    <a:schemeClr val="accent1"/>
                                  </a:solidFill>
                                  <a:latin typeface="Cambria Math" panose="02040503050406030204" pitchFamily="18" charset="0"/>
                                </a:rPr>
                                <m:t>−1</m:t>
                              </m:r>
                            </m:sub>
                          </m:sSub>
                          <m:r>
                            <a:rPr lang="en-GB" b="0" i="1" smtClean="0">
                              <a:solidFill>
                                <a:schemeClr val="accent1"/>
                              </a:solidFill>
                              <a:latin typeface="Cambria Math" panose="02040503050406030204" pitchFamily="18" charset="0"/>
                            </a:rPr>
                            <m:t>, </m:t>
                          </m:r>
                          <m:sSub>
                            <m:sSubPr>
                              <m:ctrlPr>
                                <a:rPr lang="en-GB" b="0" i="1" smtClean="0">
                                  <a:solidFill>
                                    <a:schemeClr val="accent1"/>
                                  </a:solidFill>
                                  <a:latin typeface="Cambria Math" panose="02040503050406030204" pitchFamily="18" charset="0"/>
                                </a:rPr>
                              </m:ctrlPr>
                            </m:sSubPr>
                            <m:e>
                              <m:r>
                                <a:rPr lang="en-GB" b="0" i="1" smtClean="0">
                                  <a:solidFill>
                                    <a:schemeClr val="accent1"/>
                                  </a:solidFill>
                                  <a:latin typeface="Cambria Math" panose="02040503050406030204" pitchFamily="18" charset="0"/>
                                </a:rPr>
                                <m:t>𝑌</m:t>
                              </m:r>
                            </m:e>
                            <m:sub>
                              <m:r>
                                <a:rPr lang="en-GB" b="0" i="1" smtClean="0">
                                  <a:solidFill>
                                    <a:schemeClr val="accent1"/>
                                  </a:solidFill>
                                  <a:latin typeface="Cambria Math" panose="02040503050406030204" pitchFamily="18" charset="0"/>
                                </a:rPr>
                                <m:t>𝑡</m:t>
                              </m:r>
                              <m:r>
                                <a:rPr lang="en-GB" b="0" i="1" smtClean="0">
                                  <a:solidFill>
                                    <a:schemeClr val="accent1"/>
                                  </a:solidFill>
                                  <a:latin typeface="Cambria Math" panose="02040503050406030204" pitchFamily="18" charset="0"/>
                                </a:rPr>
                                <m:t>−2</m:t>
                              </m:r>
                            </m:sub>
                          </m:sSub>
                          <m:r>
                            <a:rPr lang="en-GB" b="0" i="1" smtClean="0">
                              <a:solidFill>
                                <a:schemeClr val="accent1"/>
                              </a:solidFill>
                              <a:latin typeface="Cambria Math" panose="02040503050406030204" pitchFamily="18" charset="0"/>
                            </a:rPr>
                            <m:t>, …</m:t>
                          </m:r>
                          <m:sSub>
                            <m:sSubPr>
                              <m:ctrlPr>
                                <a:rPr lang="en-GB" b="0" i="1" smtClean="0">
                                  <a:solidFill>
                                    <a:schemeClr val="accent1"/>
                                  </a:solidFill>
                                  <a:latin typeface="Cambria Math" panose="02040503050406030204" pitchFamily="18" charset="0"/>
                                </a:rPr>
                              </m:ctrlPr>
                            </m:sSubPr>
                            <m:e>
                              <m:r>
                                <a:rPr lang="en-GB" b="0" i="1" smtClean="0">
                                  <a:solidFill>
                                    <a:schemeClr val="accent1"/>
                                  </a:solidFill>
                                  <a:latin typeface="Cambria Math" panose="02040503050406030204" pitchFamily="18" charset="0"/>
                                </a:rPr>
                                <m:t>𝑌</m:t>
                              </m:r>
                            </m:e>
                            <m:sub>
                              <m:r>
                                <a:rPr lang="en-GB" b="0" i="1" smtClean="0">
                                  <a:solidFill>
                                    <a:schemeClr val="accent1"/>
                                  </a:solidFill>
                                  <a:latin typeface="Cambria Math" panose="02040503050406030204" pitchFamily="18" charset="0"/>
                                </a:rPr>
                                <m:t>𝑡</m:t>
                              </m:r>
                              <m:r>
                                <a:rPr lang="en-GB" b="0" i="1" smtClean="0">
                                  <a:solidFill>
                                    <a:schemeClr val="accent1"/>
                                  </a:solidFill>
                                  <a:latin typeface="Cambria Math" panose="02040503050406030204" pitchFamily="18" charset="0"/>
                                </a:rPr>
                                <m:t>−</m:t>
                              </m:r>
                              <m:r>
                                <a:rPr lang="en-GB" b="0" i="1" smtClean="0">
                                  <a:solidFill>
                                    <a:schemeClr val="accent1"/>
                                  </a:solidFill>
                                  <a:latin typeface="Cambria Math" panose="02040503050406030204" pitchFamily="18" charset="0"/>
                                </a:rPr>
                                <m:t>𝑠</m:t>
                              </m:r>
                            </m:sub>
                          </m:sSub>
                        </m:e>
                      </m:d>
                      <m:r>
                        <a:rPr lang="en-GB" b="0" i="1" smtClean="0">
                          <a:latin typeface="Cambria Math" panose="02040503050406030204" pitchFamily="18" charset="0"/>
                        </a:rPr>
                        <m:t>+</m:t>
                      </m:r>
                      <m:r>
                        <a:rPr lang="en-GB" b="0" i="1" smtClean="0">
                          <a:solidFill>
                            <a:schemeClr val="accent6"/>
                          </a:solidFill>
                          <a:latin typeface="Cambria Math" panose="02040503050406030204" pitchFamily="18" charset="0"/>
                        </a:rPr>
                        <m:t>𝛼</m:t>
                      </m:r>
                      <m:r>
                        <a:rPr lang="en-GB" b="0" i="1" smtClean="0">
                          <a:latin typeface="Cambria Math" panose="02040503050406030204" pitchFamily="18" charset="0"/>
                        </a:rPr>
                        <m:t>∗</m:t>
                      </m:r>
                      <m:sSub>
                        <m:sSubPr>
                          <m:ctrlPr>
                            <a:rPr lang="en-GB" b="0" i="1" smtClean="0">
                              <a:solidFill>
                                <a:srgbClr val="7030A0"/>
                              </a:solidFill>
                              <a:latin typeface="Cambria Math" panose="02040503050406030204" pitchFamily="18" charset="0"/>
                            </a:rPr>
                          </m:ctrlPr>
                        </m:sSubPr>
                        <m:e>
                          <m:r>
                            <a:rPr lang="en-GB" b="0" i="1" smtClean="0">
                              <a:solidFill>
                                <a:srgbClr val="7030A0"/>
                              </a:solidFill>
                              <a:latin typeface="Cambria Math" panose="02040503050406030204" pitchFamily="18" charset="0"/>
                            </a:rPr>
                            <m:t>𝐶</m:t>
                          </m:r>
                        </m:e>
                        <m:sub>
                          <m:r>
                            <a:rPr lang="en-GB" b="0" i="1" smtClean="0">
                              <a:solidFill>
                                <a:srgbClr val="7030A0"/>
                              </a:solidFill>
                              <a:latin typeface="Cambria Math" panose="02040503050406030204" pitchFamily="18" charset="0"/>
                            </a:rPr>
                            <m:t>1</m:t>
                          </m:r>
                          <m:r>
                            <a:rPr lang="en-GB" b="0" i="1" smtClean="0">
                              <a:solidFill>
                                <a:srgbClr val="7030A0"/>
                              </a:solidFill>
                              <a:latin typeface="Cambria Math" panose="02040503050406030204" pitchFamily="18" charset="0"/>
                            </a:rPr>
                            <m:t>𝑡</m:t>
                          </m:r>
                        </m:sub>
                      </m:sSub>
                    </m:oMath>
                  </m:oMathPara>
                </a14:m>
                <a:endParaRPr lang="nl-NL" dirty="0"/>
              </a:p>
            </p:txBody>
          </p:sp>
        </mc:Choice>
        <mc:Fallback xmlns="">
          <p:sp>
            <p:nvSpPr>
              <p:cNvPr id="13" name="TextBox 12">
                <a:extLst>
                  <a:ext uri="{FF2B5EF4-FFF2-40B4-BE49-F238E27FC236}">
                    <a16:creationId xmlns:a16="http://schemas.microsoft.com/office/drawing/2014/main" id="{A907D283-1D32-FD65-4DE6-3DF4680B6627}"/>
                  </a:ext>
                </a:extLst>
              </p:cNvPr>
              <p:cNvSpPr txBox="1">
                <a:spLocks noRot="1" noChangeAspect="1" noMove="1" noResize="1" noEditPoints="1" noAdjustHandles="1" noChangeArrowheads="1" noChangeShapeType="1" noTextEdit="1"/>
              </p:cNvSpPr>
              <p:nvPr/>
            </p:nvSpPr>
            <p:spPr>
              <a:xfrm>
                <a:off x="7071717" y="4548719"/>
                <a:ext cx="3509871" cy="343427"/>
              </a:xfrm>
              <a:prstGeom prst="rect">
                <a:avLst/>
              </a:prstGeom>
              <a:blipFill>
                <a:blip r:embed="rId3"/>
                <a:stretch>
                  <a:fillRect l="-521" t="-12281" b="-22807"/>
                </a:stretch>
              </a:blipFill>
            </p:spPr>
            <p:txBody>
              <a:bodyPr/>
              <a:lstStyle/>
              <a:p>
                <a:r>
                  <a:rPr lang="nl-NL">
                    <a:noFill/>
                  </a:rPr>
                  <a:t> </a:t>
                </a:r>
              </a:p>
            </p:txBody>
          </p:sp>
        </mc:Fallback>
      </mc:AlternateContent>
      <p:cxnSp>
        <p:nvCxnSpPr>
          <p:cNvPr id="14" name="Straight Arrow Connector 13">
            <a:extLst>
              <a:ext uri="{FF2B5EF4-FFF2-40B4-BE49-F238E27FC236}">
                <a16:creationId xmlns:a16="http://schemas.microsoft.com/office/drawing/2014/main" id="{827BEE0D-5B14-6B0A-FF2B-17800DE0371B}"/>
              </a:ext>
            </a:extLst>
          </p:cNvPr>
          <p:cNvCxnSpPr>
            <a:cxnSpLocks/>
          </p:cNvCxnSpPr>
          <p:nvPr/>
        </p:nvCxnSpPr>
        <p:spPr>
          <a:xfrm flipH="1">
            <a:off x="3856776" y="4767852"/>
            <a:ext cx="2963502" cy="0"/>
          </a:xfrm>
          <a:prstGeom prst="straightConnector1">
            <a:avLst/>
          </a:prstGeom>
          <a:ln w="63500">
            <a:solidFill>
              <a:srgbClr val="7030A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5" name="Title 1">
            <a:extLst>
              <a:ext uri="{FF2B5EF4-FFF2-40B4-BE49-F238E27FC236}">
                <a16:creationId xmlns:a16="http://schemas.microsoft.com/office/drawing/2014/main" id="{35D31F55-66A3-2AA1-C2CE-588E9190121C}"/>
              </a:ext>
            </a:extLst>
          </p:cNvPr>
          <p:cNvSpPr txBox="1">
            <a:spLocks noGrp="1"/>
          </p:cNvSpPr>
          <p:nvPr>
            <p:ph type="title"/>
          </p:nvPr>
        </p:nvSpPr>
        <p:spPr>
          <a:xfrm>
            <a:off x="262781" y="96118"/>
            <a:ext cx="10515600" cy="1325559"/>
          </a:xfrm>
        </p:spPr>
        <p:txBody>
          <a:bodyPr>
            <a:normAutofit fontScale="90000"/>
          </a:bodyPr>
          <a:lstStyle/>
          <a:p>
            <a:pPr lvl="0">
              <a:lnSpc>
                <a:spcPct val="100000"/>
              </a:lnSpc>
            </a:pPr>
            <a:r>
              <a:rPr lang="en-GB" sz="5400" b="1" kern="0" dirty="0">
                <a:solidFill>
                  <a:srgbClr val="006388"/>
                </a:solidFill>
                <a:latin typeface="Fira Sans" pitchFamily="34"/>
                <a:ea typeface="Fira Code" pitchFamily="49"/>
              </a:rPr>
              <a:t>Controlled Interrupted Time Series </a:t>
            </a:r>
            <a:endParaRPr lang="en-GB" sz="1800" kern="0" dirty="0"/>
          </a:p>
        </p:txBody>
      </p:sp>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DE9E1982-EAF2-F9F0-21F3-CB319924753F}"/>
                  </a:ext>
                </a:extLst>
              </p:cNvPr>
              <p:cNvSpPr txBox="1"/>
              <p:nvPr/>
            </p:nvSpPr>
            <p:spPr>
              <a:xfrm>
                <a:off x="7018506" y="2576934"/>
                <a:ext cx="3407535" cy="28443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en-GB" b="0" i="1" smtClean="0">
                              <a:latin typeface="Cambria Math" panose="02040503050406030204" pitchFamily="18" charset="0"/>
                            </a:rPr>
                          </m:ctrlPr>
                        </m:acc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𝑡</m:t>
                              </m:r>
                            </m:sub>
                          </m:sSub>
                        </m:e>
                      </m:acc>
                      <m:r>
                        <a:rPr lang="en-GB" b="0" i="1" smtClean="0">
                          <a:latin typeface="Cambria Math" panose="02040503050406030204" pitchFamily="18" charset="0"/>
                        </a:rPr>
                        <m:t>=</m:t>
                      </m:r>
                      <m:r>
                        <a:rPr lang="en-GB" b="0" i="1" smtClean="0">
                          <a:solidFill>
                            <a:schemeClr val="accent6"/>
                          </a:solidFill>
                          <a:latin typeface="Cambria Math" panose="02040503050406030204" pitchFamily="18" charset="0"/>
                        </a:rPr>
                        <m:t>𝑓</m:t>
                      </m:r>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𝑡</m:t>
                              </m:r>
                              <m:r>
                                <a:rPr lang="en-GB" b="0" i="1" smtClean="0">
                                  <a:latin typeface="Cambria Math" panose="02040503050406030204" pitchFamily="18" charset="0"/>
                                </a:rPr>
                                <m:t>−1</m:t>
                              </m:r>
                            </m:sub>
                          </m:sSub>
                          <m:r>
                            <a:rPr lang="en-GB" b="0" i="1" smtClean="0">
                              <a:latin typeface="Cambria Math" panose="02040503050406030204" pitchFamily="18" charset="0"/>
                            </a:rPr>
                            <m:t>, </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𝑡</m:t>
                              </m:r>
                              <m:r>
                                <a:rPr lang="en-GB" b="0" i="1" smtClean="0">
                                  <a:latin typeface="Cambria Math" panose="02040503050406030204" pitchFamily="18" charset="0"/>
                                </a:rPr>
                                <m:t>−2</m:t>
                              </m:r>
                            </m:sub>
                          </m:sSub>
                          <m:r>
                            <a:rPr lang="en-GB" b="0" i="1" smtClean="0">
                              <a:latin typeface="Cambria Math" panose="02040503050406030204" pitchFamily="18" charset="0"/>
                            </a:rPr>
                            <m:t>, …</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𝑡</m:t>
                              </m:r>
                              <m:r>
                                <a:rPr lang="en-GB" b="0" i="1" smtClean="0">
                                  <a:latin typeface="Cambria Math" panose="02040503050406030204" pitchFamily="18" charset="0"/>
                                </a:rPr>
                                <m:t>−</m:t>
                              </m:r>
                              <m:r>
                                <a:rPr lang="en-GB" b="0" i="1" smtClean="0">
                                  <a:latin typeface="Cambria Math" panose="02040503050406030204" pitchFamily="18" charset="0"/>
                                </a:rPr>
                                <m:t>𝑠</m:t>
                              </m:r>
                            </m:sub>
                          </m:sSub>
                        </m:e>
                      </m:d>
                      <m:r>
                        <a:rPr lang="en-GB" b="0" i="1" smtClean="0">
                          <a:latin typeface="Cambria Math" panose="02040503050406030204" pitchFamily="18" charset="0"/>
                        </a:rPr>
                        <m:t>+</m:t>
                      </m:r>
                      <m:r>
                        <a:rPr lang="en-GB" b="0" i="1" smtClean="0">
                          <a:solidFill>
                            <a:schemeClr val="accent6"/>
                          </a:solidFill>
                          <a:latin typeface="Cambria Math" panose="02040503050406030204" pitchFamily="18" charset="0"/>
                        </a:rPr>
                        <m:t>𝛼</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r>
                            <a:rPr lang="en-GB" b="0" i="1" smtClean="0">
                              <a:latin typeface="Cambria Math" panose="02040503050406030204" pitchFamily="18" charset="0"/>
                            </a:rPr>
                            <m:t>𝑡</m:t>
                          </m:r>
                        </m:sub>
                      </m:sSub>
                    </m:oMath>
                  </m:oMathPara>
                </a14:m>
                <a:endParaRPr lang="nl-NL" dirty="0"/>
              </a:p>
            </p:txBody>
          </p:sp>
        </mc:Choice>
        <mc:Fallback xmlns="">
          <p:sp>
            <p:nvSpPr>
              <p:cNvPr id="17" name="TextBox 16">
                <a:extLst>
                  <a:ext uri="{FF2B5EF4-FFF2-40B4-BE49-F238E27FC236}">
                    <a16:creationId xmlns:a16="http://schemas.microsoft.com/office/drawing/2014/main" id="{DE9E1982-EAF2-F9F0-21F3-CB319924753F}"/>
                  </a:ext>
                </a:extLst>
              </p:cNvPr>
              <p:cNvSpPr txBox="1">
                <a:spLocks noRot="1" noChangeAspect="1" noMove="1" noResize="1" noEditPoints="1" noAdjustHandles="1" noChangeArrowheads="1" noChangeShapeType="1" noTextEdit="1"/>
              </p:cNvSpPr>
              <p:nvPr/>
            </p:nvSpPr>
            <p:spPr>
              <a:xfrm>
                <a:off x="7018506" y="2576934"/>
                <a:ext cx="3407535" cy="284437"/>
              </a:xfrm>
              <a:prstGeom prst="rect">
                <a:avLst/>
              </a:prstGeom>
              <a:blipFill>
                <a:blip r:embed="rId4"/>
                <a:stretch>
                  <a:fillRect l="-1073" t="-19565" b="-36957"/>
                </a:stretch>
              </a:blipFill>
            </p:spPr>
            <p:txBody>
              <a:bodyPr/>
              <a:lstStyle/>
              <a:p>
                <a:r>
                  <a:rPr lang="nl-NL">
                    <a:noFill/>
                  </a:rPr>
                  <a:t> </a:t>
                </a:r>
              </a:p>
            </p:txBody>
          </p:sp>
        </mc:Fallback>
      </mc:AlternateContent>
    </p:spTree>
    <p:extLst>
      <p:ext uri="{BB962C8B-B14F-4D97-AF65-F5344CB8AC3E}">
        <p14:creationId xmlns:p14="http://schemas.microsoft.com/office/powerpoint/2010/main" val="18690187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graph with a green line&#10;&#10;Description automatically generated with low confidence">
            <a:extLst>
              <a:ext uri="{FF2B5EF4-FFF2-40B4-BE49-F238E27FC236}">
                <a16:creationId xmlns:a16="http://schemas.microsoft.com/office/drawing/2014/main" id="{64850CB2-874A-FF15-8C4D-83B20D2C84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11587" y="466810"/>
            <a:ext cx="8886569" cy="5924379"/>
          </a:xfrm>
        </p:spPr>
      </p:pic>
    </p:spTree>
    <p:extLst>
      <p:ext uri="{BB962C8B-B14F-4D97-AF65-F5344CB8AC3E}">
        <p14:creationId xmlns:p14="http://schemas.microsoft.com/office/powerpoint/2010/main" val="3332810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E071B869-AE2D-16FC-C105-B6D5EEF60C56}"/>
              </a:ext>
            </a:extLst>
          </p:cNvPr>
          <p:cNvSpPr txBox="1">
            <a:spLocks/>
          </p:cNvSpPr>
          <p:nvPr/>
        </p:nvSpPr>
        <p:spPr>
          <a:xfrm>
            <a:off x="262781" y="96118"/>
            <a:ext cx="10515600" cy="1325559"/>
          </a:xfrm>
          <a:prstGeom prst="rect">
            <a:avLst/>
          </a:prstGeom>
          <a:noFill/>
          <a:ln>
            <a:noFill/>
          </a:ln>
        </p:spPr>
        <p:txBody>
          <a:bodyPr vert="horz" wrap="square" lIns="91440" tIns="45720" rIns="91440" bIns="45720" anchor="ctr" anchorCtr="0" compatLnSpc="1">
            <a:normAutofit fontScale="90000"/>
          </a:bodyPr>
          <a:lstStyle>
            <a:lvl1pPr marL="0" marR="0" lvl="0" indent="0" algn="l" defTabSz="914400" rtl="0" fontAlgn="auto" hangingPunct="1">
              <a:lnSpc>
                <a:spcPct val="90000"/>
              </a:lnSpc>
              <a:spcBef>
                <a:spcPts val="0"/>
              </a:spcBef>
              <a:spcAft>
                <a:spcPts val="0"/>
              </a:spcAft>
              <a:buNone/>
              <a:tabLst/>
              <a:defRPr lang="en-US" sz="4400" b="0" i="0" u="none" strike="noStrike" kern="1200" cap="none" spc="0" baseline="0">
                <a:solidFill>
                  <a:srgbClr val="000000"/>
                </a:solidFill>
                <a:uFillTx/>
                <a:latin typeface="Calibri Light"/>
              </a:defRPr>
            </a:lvl1pPr>
          </a:lstStyle>
          <a:p>
            <a:pPr>
              <a:lnSpc>
                <a:spcPct val="100000"/>
              </a:lnSpc>
            </a:pPr>
            <a:r>
              <a:rPr lang="en-GB" sz="5400" b="1" kern="0">
                <a:solidFill>
                  <a:srgbClr val="006388"/>
                </a:solidFill>
                <a:latin typeface="Fira Sans" pitchFamily="34"/>
                <a:ea typeface="Fira Code" pitchFamily="49"/>
              </a:rPr>
              <a:t>Controlled Interrupted Time Series </a:t>
            </a:r>
            <a:endParaRPr lang="en-GB" sz="1800" kern="0" dirty="0"/>
          </a:p>
        </p:txBody>
      </p:sp>
      <p:pic>
        <p:nvPicPr>
          <p:cNvPr id="13" name="Picture 12">
            <a:extLst>
              <a:ext uri="{FF2B5EF4-FFF2-40B4-BE49-F238E27FC236}">
                <a16:creationId xmlns:a16="http://schemas.microsoft.com/office/drawing/2014/main" id="{3DD117E2-FFAF-6F3F-B319-660B7DBBE4D2}"/>
              </a:ext>
            </a:extLst>
          </p:cNvPr>
          <p:cNvPicPr>
            <a:picLocks noChangeAspect="1"/>
          </p:cNvPicPr>
          <p:nvPr/>
        </p:nvPicPr>
        <p:blipFill>
          <a:blip r:embed="rId2"/>
          <a:stretch>
            <a:fillRect/>
          </a:stretch>
        </p:blipFill>
        <p:spPr>
          <a:xfrm>
            <a:off x="576515" y="2079651"/>
            <a:ext cx="8174107" cy="3238797"/>
          </a:xfrm>
          <a:prstGeom prst="rect">
            <a:avLst/>
          </a:prstGeom>
        </p:spPr>
      </p:pic>
    </p:spTree>
    <p:extLst>
      <p:ext uri="{BB962C8B-B14F-4D97-AF65-F5344CB8AC3E}">
        <p14:creationId xmlns:p14="http://schemas.microsoft.com/office/powerpoint/2010/main" val="42469888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1AB382-F9D9-22CE-8E5B-B6CDD13ED6E5}"/>
              </a:ext>
            </a:extLst>
          </p:cNvPr>
          <p:cNvSpPr>
            <a:spLocks noGrp="1"/>
          </p:cNvSpPr>
          <p:nvPr>
            <p:ph idx="1"/>
          </p:nvPr>
        </p:nvSpPr>
        <p:spPr/>
        <p:txBody>
          <a:bodyPr/>
          <a:lstStyle/>
          <a:p>
            <a:pPr marL="0" indent="0">
              <a:buNone/>
            </a:pPr>
            <a:r>
              <a:rPr lang="en-GB" dirty="0"/>
              <a:t>This method inherits the key assumptions of ITS and Synthetic Control</a:t>
            </a:r>
          </a:p>
          <a:p>
            <a:pPr marL="0" indent="0">
              <a:buNone/>
            </a:pPr>
            <a:endParaRPr lang="en-GB" dirty="0"/>
          </a:p>
          <a:p>
            <a:pPr marL="0" indent="0">
              <a:buNone/>
            </a:pPr>
            <a:r>
              <a:rPr lang="en-GB" dirty="0"/>
              <a:t>Do you remember what they are?</a:t>
            </a:r>
          </a:p>
          <a:p>
            <a:pPr marL="0" indent="0">
              <a:buNone/>
            </a:pPr>
            <a:endParaRPr lang="en-GB" dirty="0"/>
          </a:p>
          <a:p>
            <a:pPr marL="0" indent="0">
              <a:buNone/>
            </a:pPr>
            <a:endParaRPr lang="en-GB" dirty="0"/>
          </a:p>
        </p:txBody>
      </p:sp>
      <p:sp>
        <p:nvSpPr>
          <p:cNvPr id="4" name="Title 1">
            <a:extLst>
              <a:ext uri="{FF2B5EF4-FFF2-40B4-BE49-F238E27FC236}">
                <a16:creationId xmlns:a16="http://schemas.microsoft.com/office/drawing/2014/main" id="{1E341867-C011-5DBE-6F00-A37753993805}"/>
              </a:ext>
            </a:extLst>
          </p:cNvPr>
          <p:cNvSpPr txBox="1">
            <a:spLocks noGrp="1"/>
          </p:cNvSpPr>
          <p:nvPr>
            <p:ph type="title"/>
          </p:nvPr>
        </p:nvSpPr>
        <p:spPr>
          <a:xfrm>
            <a:off x="838200" y="365125"/>
            <a:ext cx="10515600" cy="1325563"/>
          </a:xfrm>
        </p:spPr>
        <p:txBody>
          <a:bodyPr>
            <a:normAutofit/>
          </a:bodyPr>
          <a:lstStyle/>
          <a:p>
            <a:pPr lvl="0">
              <a:lnSpc>
                <a:spcPct val="100000"/>
              </a:lnSpc>
            </a:pPr>
            <a:r>
              <a:rPr lang="en-GB" sz="5400" b="1" kern="0" dirty="0">
                <a:solidFill>
                  <a:srgbClr val="006388"/>
                </a:solidFill>
                <a:latin typeface="Fira Sans" pitchFamily="34"/>
                <a:ea typeface="Fira Code" pitchFamily="49"/>
              </a:rPr>
              <a:t>Key Assumptions</a:t>
            </a:r>
            <a:endParaRPr lang="en-GB" sz="1800" kern="0" dirty="0"/>
          </a:p>
        </p:txBody>
      </p:sp>
      <p:sp>
        <p:nvSpPr>
          <p:cNvPr id="5" name="TextBox 4">
            <a:extLst>
              <a:ext uri="{FF2B5EF4-FFF2-40B4-BE49-F238E27FC236}">
                <a16:creationId xmlns:a16="http://schemas.microsoft.com/office/drawing/2014/main" id="{6C65E783-B544-0C0A-9F4A-C7C0A960E7A9}"/>
              </a:ext>
            </a:extLst>
          </p:cNvPr>
          <p:cNvSpPr txBox="1"/>
          <p:nvPr/>
        </p:nvSpPr>
        <p:spPr>
          <a:xfrm>
            <a:off x="838196" y="3820195"/>
            <a:ext cx="10753439" cy="2308324"/>
          </a:xfrm>
          <a:prstGeom prst="rect">
            <a:avLst/>
          </a:prstGeom>
          <a:noFill/>
        </p:spPr>
        <p:txBody>
          <a:bodyPr wrap="square" rtlCol="0">
            <a:spAutoFit/>
          </a:bodyPr>
          <a:lstStyle/>
          <a:p>
            <a:pPr marL="342900" indent="-342900">
              <a:buFont typeface="+mj-lt"/>
              <a:buAutoNum type="arabicPeriod"/>
            </a:pPr>
            <a:r>
              <a:rPr lang="en-GB" sz="2400" b="1" dirty="0"/>
              <a:t>No interference: </a:t>
            </a:r>
            <a:r>
              <a:rPr lang="en-GB" sz="2400" dirty="0"/>
              <a:t>California receiving treatment does not effect the potential outcome value of Utah</a:t>
            </a:r>
          </a:p>
          <a:p>
            <a:pPr marL="342900" indent="-342900">
              <a:buFont typeface="+mj-lt"/>
              <a:buAutoNum type="arabicPeriod"/>
            </a:pPr>
            <a:r>
              <a:rPr lang="en-GB" sz="2400" b="1" dirty="0"/>
              <a:t>Choose an appropriate time series model (!!!)</a:t>
            </a:r>
          </a:p>
          <a:p>
            <a:pPr marL="342900" indent="-342900">
              <a:buFont typeface="+mj-lt"/>
              <a:buAutoNum type="arabicPeriod"/>
            </a:pPr>
            <a:r>
              <a:rPr lang="en-GB" sz="2400" b="1" dirty="0"/>
              <a:t>Time-invariant relationships: </a:t>
            </a:r>
            <a:r>
              <a:rPr lang="en-GB" sz="2400" dirty="0"/>
              <a:t>Some form of “model invariance” over time</a:t>
            </a:r>
          </a:p>
          <a:p>
            <a:r>
              <a:rPr lang="en-GB" sz="2400" dirty="0"/>
              <a:t>	(i.e. changes are attributable only to the intervention)</a:t>
            </a:r>
          </a:p>
          <a:p>
            <a:r>
              <a:rPr lang="en-GB" sz="2400" dirty="0"/>
              <a:t>	Often phrased as some form of “stationarity” assumption</a:t>
            </a:r>
          </a:p>
        </p:txBody>
      </p:sp>
    </p:spTree>
    <p:extLst>
      <p:ext uri="{BB962C8B-B14F-4D97-AF65-F5344CB8AC3E}">
        <p14:creationId xmlns:p14="http://schemas.microsoft.com/office/powerpoint/2010/main" val="920622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F334A2-1879-C3C3-6C9D-48B9840A1F7E}"/>
              </a:ext>
            </a:extLst>
          </p:cNvPr>
          <p:cNvSpPr>
            <a:spLocks noGrp="1"/>
          </p:cNvSpPr>
          <p:nvPr>
            <p:ph idx="1"/>
          </p:nvPr>
        </p:nvSpPr>
        <p:spPr>
          <a:xfrm>
            <a:off x="765776" y="920280"/>
            <a:ext cx="10515600" cy="5172701"/>
          </a:xfrm>
        </p:spPr>
        <p:txBody>
          <a:bodyPr>
            <a:normAutofit lnSpcReduction="10000"/>
          </a:bodyPr>
          <a:lstStyle/>
          <a:p>
            <a:pPr marL="0" indent="0">
              <a:buNone/>
            </a:pPr>
            <a:r>
              <a:rPr lang="en-GB" dirty="0"/>
              <a:t>But what if we have many control time series? </a:t>
            </a:r>
            <a:r>
              <a:rPr lang="en-GB" b="1" dirty="0"/>
              <a:t>AND </a:t>
            </a:r>
            <a:r>
              <a:rPr lang="en-GB" dirty="0"/>
              <a:t>a long time-series pre treatment?</a:t>
            </a:r>
          </a:p>
          <a:p>
            <a:pPr marL="0" indent="0">
              <a:buNone/>
            </a:pPr>
            <a:r>
              <a:rPr lang="en-GB" dirty="0"/>
              <a:t>	- Many potential states who did not have a law change</a:t>
            </a:r>
          </a:p>
          <a:p>
            <a:pPr marL="0" indent="0">
              <a:buNone/>
            </a:pPr>
            <a:r>
              <a:rPr lang="en-GB" dirty="0"/>
              <a:t>	- Many different “products” that did not receive a new type of 		  advertisement</a:t>
            </a:r>
          </a:p>
          <a:p>
            <a:pPr marL="0" indent="0">
              <a:buNone/>
            </a:pPr>
            <a:endParaRPr lang="en-GB" dirty="0"/>
          </a:p>
          <a:p>
            <a:pPr marL="0" indent="0">
              <a:buNone/>
            </a:pPr>
            <a:endParaRPr lang="en-GB" dirty="0"/>
          </a:p>
          <a:p>
            <a:pPr marL="0" indent="0">
              <a:buNone/>
            </a:pPr>
            <a:r>
              <a:rPr lang="en-GB" b="1" dirty="0"/>
              <a:t>Same basic principles apply</a:t>
            </a:r>
            <a:r>
              <a:rPr lang="en-GB" dirty="0"/>
              <a:t>, however, you may need to be clever in statistical terms:</a:t>
            </a:r>
          </a:p>
          <a:p>
            <a:pPr>
              <a:buFontTx/>
              <a:buChar char="-"/>
            </a:pPr>
            <a:r>
              <a:rPr lang="en-GB" dirty="0"/>
              <a:t>allow a </a:t>
            </a:r>
            <a:r>
              <a:rPr lang="en-GB" b="1" dirty="0"/>
              <a:t>general enough model</a:t>
            </a:r>
            <a:r>
              <a:rPr lang="en-GB" dirty="0"/>
              <a:t> to capture complex dependencies,  </a:t>
            </a:r>
          </a:p>
          <a:p>
            <a:pPr>
              <a:buFontTx/>
              <a:buChar char="-"/>
            </a:pPr>
            <a:r>
              <a:rPr lang="en-GB" dirty="0"/>
              <a:t>try to avoid </a:t>
            </a:r>
            <a:r>
              <a:rPr lang="en-GB" b="1" dirty="0"/>
              <a:t>overfitting</a:t>
            </a:r>
            <a:r>
              <a:rPr lang="en-GB" dirty="0"/>
              <a:t> by keeping the end model simple</a:t>
            </a:r>
            <a:endParaRPr lang="en-GB" b="1" dirty="0"/>
          </a:p>
        </p:txBody>
      </p:sp>
    </p:spTree>
    <p:extLst>
      <p:ext uri="{BB962C8B-B14F-4D97-AF65-F5344CB8AC3E}">
        <p14:creationId xmlns:p14="http://schemas.microsoft.com/office/powerpoint/2010/main" val="5548062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638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AED48-2CC3-4039-BBFB-37F4AF6B7BC2}"/>
              </a:ext>
            </a:extLst>
          </p:cNvPr>
          <p:cNvSpPr txBox="1">
            <a:spLocks noGrp="1"/>
          </p:cNvSpPr>
          <p:nvPr>
            <p:ph type="title"/>
          </p:nvPr>
        </p:nvSpPr>
        <p:spPr>
          <a:xfrm>
            <a:off x="838203" y="2766215"/>
            <a:ext cx="10515600" cy="1325559"/>
          </a:xfrm>
        </p:spPr>
        <p:txBody>
          <a:bodyPr anchorCtr="1">
            <a:normAutofit/>
          </a:bodyPr>
          <a:lstStyle/>
          <a:p>
            <a:pPr lvl="0" algn="ctr">
              <a:lnSpc>
                <a:spcPct val="100000"/>
              </a:lnSpc>
            </a:pPr>
            <a:r>
              <a:rPr lang="en-GB" sz="5400" b="1" kern="0" dirty="0" err="1">
                <a:solidFill>
                  <a:srgbClr val="FFFFFF"/>
                </a:solidFill>
                <a:latin typeface="Fira Sans" pitchFamily="34"/>
                <a:ea typeface="Fira Code" pitchFamily="49"/>
              </a:rPr>
              <a:t>CausalImpact</a:t>
            </a:r>
            <a:endParaRPr lang="en-GB" sz="1800" kern="0" dirty="0">
              <a:solidFill>
                <a:srgbClr val="FFFFFF"/>
              </a:solidFill>
            </a:endParaRPr>
          </a:p>
        </p:txBody>
      </p:sp>
    </p:spTree>
    <p:extLst>
      <p:ext uri="{BB962C8B-B14F-4D97-AF65-F5344CB8AC3E}">
        <p14:creationId xmlns:p14="http://schemas.microsoft.com/office/powerpoint/2010/main" val="13603568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Table&#10;&#10;Description automatically generated">
            <a:extLst>
              <a:ext uri="{FF2B5EF4-FFF2-40B4-BE49-F238E27FC236}">
                <a16:creationId xmlns:a16="http://schemas.microsoft.com/office/drawing/2014/main" id="{B44B798C-FF26-2BC0-6FF8-AAAB064238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374" y="384079"/>
            <a:ext cx="10258425" cy="5669010"/>
          </a:xfrm>
          <a:prstGeom prst="rect">
            <a:avLst/>
          </a:prstGeom>
        </p:spPr>
      </p:pic>
      <p:sp>
        <p:nvSpPr>
          <p:cNvPr id="2" name="Rectangle 1">
            <a:extLst>
              <a:ext uri="{FF2B5EF4-FFF2-40B4-BE49-F238E27FC236}">
                <a16:creationId xmlns:a16="http://schemas.microsoft.com/office/drawing/2014/main" id="{DFF3D023-392B-5464-649A-01558560FD02}"/>
              </a:ext>
            </a:extLst>
          </p:cNvPr>
          <p:cNvSpPr/>
          <p:nvPr/>
        </p:nvSpPr>
        <p:spPr>
          <a:xfrm>
            <a:off x="2878819" y="1693547"/>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3" name="Rectangle 2">
            <a:extLst>
              <a:ext uri="{FF2B5EF4-FFF2-40B4-BE49-F238E27FC236}">
                <a16:creationId xmlns:a16="http://schemas.microsoft.com/office/drawing/2014/main" id="{DE78FD93-9BD5-9797-0EF7-35716914103D}"/>
              </a:ext>
            </a:extLst>
          </p:cNvPr>
          <p:cNvSpPr/>
          <p:nvPr/>
        </p:nvSpPr>
        <p:spPr>
          <a:xfrm>
            <a:off x="5585896" y="1693547"/>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4" name="Rectangle 3">
            <a:extLst>
              <a:ext uri="{FF2B5EF4-FFF2-40B4-BE49-F238E27FC236}">
                <a16:creationId xmlns:a16="http://schemas.microsoft.com/office/drawing/2014/main" id="{A8775D71-D559-05A8-C2C3-CF1D60883369}"/>
              </a:ext>
            </a:extLst>
          </p:cNvPr>
          <p:cNvSpPr/>
          <p:nvPr/>
        </p:nvSpPr>
        <p:spPr>
          <a:xfrm>
            <a:off x="2896834" y="3144514"/>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5" name="Rectangle 4">
            <a:extLst>
              <a:ext uri="{FF2B5EF4-FFF2-40B4-BE49-F238E27FC236}">
                <a16:creationId xmlns:a16="http://schemas.microsoft.com/office/drawing/2014/main" id="{57EE7881-3E47-AFDC-26FC-567A5BCF17F4}"/>
              </a:ext>
            </a:extLst>
          </p:cNvPr>
          <p:cNvSpPr/>
          <p:nvPr/>
        </p:nvSpPr>
        <p:spPr>
          <a:xfrm>
            <a:off x="2878819" y="4592161"/>
            <a:ext cx="2679826" cy="1457608"/>
          </a:xfrm>
          <a:prstGeom prst="rect">
            <a:avLst/>
          </a:prstGeom>
          <a:solidFill>
            <a:schemeClr val="accent6">
              <a:alpha val="28000"/>
            </a:schemeClr>
          </a:solidFill>
          <a:ln w="41275">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7" name="Rectangle 6">
            <a:extLst>
              <a:ext uri="{FF2B5EF4-FFF2-40B4-BE49-F238E27FC236}">
                <a16:creationId xmlns:a16="http://schemas.microsoft.com/office/drawing/2014/main" id="{A6AFA13B-37E8-C9E8-9C4D-0937B5956CBC}"/>
              </a:ext>
            </a:extLst>
          </p:cNvPr>
          <p:cNvSpPr/>
          <p:nvPr/>
        </p:nvSpPr>
        <p:spPr>
          <a:xfrm>
            <a:off x="5576934" y="3144514"/>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8" name="Rectangle 7">
            <a:extLst>
              <a:ext uri="{FF2B5EF4-FFF2-40B4-BE49-F238E27FC236}">
                <a16:creationId xmlns:a16="http://schemas.microsoft.com/office/drawing/2014/main" id="{A5042073-7FBB-4441-2B0F-B0711D79E379}"/>
              </a:ext>
            </a:extLst>
          </p:cNvPr>
          <p:cNvSpPr/>
          <p:nvPr/>
        </p:nvSpPr>
        <p:spPr>
          <a:xfrm>
            <a:off x="8265722" y="3144514"/>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9" name="Rectangle 8">
            <a:extLst>
              <a:ext uri="{FF2B5EF4-FFF2-40B4-BE49-F238E27FC236}">
                <a16:creationId xmlns:a16="http://schemas.microsoft.com/office/drawing/2014/main" id="{6B97D276-2D84-CCFC-C13B-2CED8EC8382F}"/>
              </a:ext>
            </a:extLst>
          </p:cNvPr>
          <p:cNvSpPr/>
          <p:nvPr/>
        </p:nvSpPr>
        <p:spPr>
          <a:xfrm>
            <a:off x="8274501" y="1678355"/>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12" name="Rectangle 11">
            <a:extLst>
              <a:ext uri="{FF2B5EF4-FFF2-40B4-BE49-F238E27FC236}">
                <a16:creationId xmlns:a16="http://schemas.microsoft.com/office/drawing/2014/main" id="{99701A48-2912-955A-C26A-94421196C331}"/>
              </a:ext>
            </a:extLst>
          </p:cNvPr>
          <p:cNvSpPr/>
          <p:nvPr/>
        </p:nvSpPr>
        <p:spPr>
          <a:xfrm>
            <a:off x="5594675" y="4610673"/>
            <a:ext cx="2679826" cy="1457608"/>
          </a:xfrm>
          <a:prstGeom prst="rect">
            <a:avLst/>
          </a:prstGeom>
          <a:solidFill>
            <a:schemeClr val="accent6">
              <a:alpha val="28000"/>
            </a:schemeClr>
          </a:solidFill>
          <a:ln w="41275">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13" name="Rectangle 12">
            <a:extLst>
              <a:ext uri="{FF2B5EF4-FFF2-40B4-BE49-F238E27FC236}">
                <a16:creationId xmlns:a16="http://schemas.microsoft.com/office/drawing/2014/main" id="{239D5ADD-23F2-2822-2A57-979FDB86F53C}"/>
              </a:ext>
            </a:extLst>
          </p:cNvPr>
          <p:cNvSpPr/>
          <p:nvPr/>
        </p:nvSpPr>
        <p:spPr>
          <a:xfrm>
            <a:off x="8274683" y="4586930"/>
            <a:ext cx="2679826" cy="1457608"/>
          </a:xfrm>
          <a:prstGeom prst="rect">
            <a:avLst/>
          </a:prstGeom>
          <a:noFill/>
          <a:ln w="41275">
            <a:solidFill>
              <a:srgbClr val="00B05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3093863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1AB382-F9D9-22CE-8E5B-B6CDD13ED6E5}"/>
              </a:ext>
            </a:extLst>
          </p:cNvPr>
          <p:cNvSpPr>
            <a:spLocks noGrp="1"/>
          </p:cNvSpPr>
          <p:nvPr>
            <p:ph idx="1"/>
          </p:nvPr>
        </p:nvSpPr>
        <p:spPr>
          <a:xfrm>
            <a:off x="838202" y="1825627"/>
            <a:ext cx="10704965" cy="4351336"/>
          </a:xfrm>
        </p:spPr>
        <p:txBody>
          <a:bodyPr>
            <a:normAutofit fontScale="85000" lnSpcReduction="10000"/>
          </a:bodyPr>
          <a:lstStyle/>
          <a:p>
            <a:pPr marL="0" indent="0">
              <a:buNone/>
            </a:pPr>
            <a:r>
              <a:rPr lang="en-GB" i="1" dirty="0" err="1"/>
              <a:t>CausalImpact</a:t>
            </a:r>
            <a:r>
              <a:rPr lang="en-GB" dirty="0"/>
              <a:t> is an </a:t>
            </a:r>
            <a:r>
              <a:rPr lang="en-GB" b="1" dirty="0"/>
              <a:t>R </a:t>
            </a:r>
            <a:r>
              <a:rPr lang="en-GB" dirty="0"/>
              <a:t>and </a:t>
            </a:r>
            <a:r>
              <a:rPr lang="en-GB" b="1" dirty="0"/>
              <a:t>python</a:t>
            </a:r>
            <a:r>
              <a:rPr lang="en-GB" dirty="0"/>
              <a:t> packaged developed by Google </a:t>
            </a:r>
          </a:p>
          <a:p>
            <a:pPr marL="0" indent="0">
              <a:buNone/>
            </a:pPr>
            <a:r>
              <a:rPr lang="en-GB" dirty="0"/>
              <a:t>Performs what </a:t>
            </a:r>
            <a:r>
              <a:rPr lang="en-GB" u="sng" dirty="0"/>
              <a:t>could</a:t>
            </a:r>
            <a:r>
              <a:rPr lang="en-GB" dirty="0"/>
              <a:t> be described as “Synthetic Controlled Interrupted Time Series” </a:t>
            </a:r>
          </a:p>
          <a:p>
            <a:pPr marL="0" indent="0">
              <a:buNone/>
            </a:pPr>
            <a:r>
              <a:rPr lang="en-GB" dirty="0"/>
              <a:t> </a:t>
            </a:r>
          </a:p>
          <a:p>
            <a:pPr marL="0" indent="0">
              <a:buNone/>
            </a:pPr>
            <a:r>
              <a:rPr lang="en-GB" b="1" dirty="0"/>
              <a:t>Basic Idea:</a:t>
            </a:r>
          </a:p>
          <a:p>
            <a:pPr>
              <a:buFontTx/>
              <a:buChar char="-"/>
            </a:pPr>
            <a:r>
              <a:rPr lang="en-GB" dirty="0"/>
              <a:t>Exactly the same principles as Controlled ITS</a:t>
            </a:r>
          </a:p>
          <a:p>
            <a:pPr>
              <a:buFontTx/>
              <a:buChar char="-"/>
            </a:pPr>
            <a:r>
              <a:rPr lang="en-GB" dirty="0"/>
              <a:t>The model has a time-forward forecasting part and a “control unit” regression part</a:t>
            </a:r>
          </a:p>
          <a:p>
            <a:pPr>
              <a:buFontTx/>
              <a:buChar char="-"/>
            </a:pPr>
            <a:r>
              <a:rPr lang="en-GB" dirty="0"/>
              <a:t>Behind-the-scenes uses </a:t>
            </a:r>
            <a:r>
              <a:rPr lang="en-GB" b="1" dirty="0"/>
              <a:t>Bayesian estimation </a:t>
            </a:r>
            <a:r>
              <a:rPr lang="en-GB" dirty="0"/>
              <a:t>to build the forecasting model</a:t>
            </a:r>
          </a:p>
          <a:p>
            <a:pPr>
              <a:buFontTx/>
              <a:buChar char="-"/>
            </a:pPr>
            <a:r>
              <a:rPr lang="en-GB" dirty="0"/>
              <a:t>A subset of units are included in the control unit part, with different weights; </a:t>
            </a:r>
            <a:r>
              <a:rPr lang="en-GB" i="1" dirty="0"/>
              <a:t>similar </a:t>
            </a:r>
            <a:r>
              <a:rPr lang="en-GB" dirty="0"/>
              <a:t>to a synthetic control analysis (but differing in many other details)</a:t>
            </a:r>
          </a:p>
          <a:p>
            <a:pPr marL="0" indent="0">
              <a:buNone/>
            </a:pPr>
            <a:r>
              <a:rPr lang="en-GB" dirty="0"/>
              <a:t>- </a:t>
            </a:r>
            <a:r>
              <a:rPr lang="en-GB" dirty="0" err="1"/>
              <a:t>CausalImpact</a:t>
            </a:r>
            <a:r>
              <a:rPr lang="en-GB" dirty="0"/>
              <a:t> package takes care of model building + selection behind the scenes (!)</a:t>
            </a:r>
          </a:p>
          <a:p>
            <a:pPr marL="0" indent="0">
              <a:buNone/>
            </a:pPr>
            <a:endParaRPr lang="en-GB" dirty="0"/>
          </a:p>
        </p:txBody>
      </p:sp>
      <p:sp>
        <p:nvSpPr>
          <p:cNvPr id="4" name="Title 1">
            <a:extLst>
              <a:ext uri="{FF2B5EF4-FFF2-40B4-BE49-F238E27FC236}">
                <a16:creationId xmlns:a16="http://schemas.microsoft.com/office/drawing/2014/main" id="{1E341867-C011-5DBE-6F00-A37753993805}"/>
              </a:ext>
            </a:extLst>
          </p:cNvPr>
          <p:cNvSpPr txBox="1">
            <a:spLocks noGrp="1"/>
          </p:cNvSpPr>
          <p:nvPr>
            <p:ph type="title"/>
          </p:nvPr>
        </p:nvSpPr>
        <p:spPr>
          <a:xfrm>
            <a:off x="838200" y="365125"/>
            <a:ext cx="10515600" cy="1325563"/>
          </a:xfrm>
        </p:spPr>
        <p:txBody>
          <a:bodyPr>
            <a:normAutofit/>
          </a:bodyPr>
          <a:lstStyle/>
          <a:p>
            <a:pPr lvl="0">
              <a:lnSpc>
                <a:spcPct val="100000"/>
              </a:lnSpc>
            </a:pPr>
            <a:r>
              <a:rPr lang="en-GB" sz="5400" b="1" kern="0" dirty="0" err="1">
                <a:solidFill>
                  <a:srgbClr val="006388"/>
                </a:solidFill>
                <a:latin typeface="Fira Sans" pitchFamily="34"/>
                <a:ea typeface="Fira Code" pitchFamily="49"/>
              </a:rPr>
              <a:t>CausalImpact</a:t>
            </a:r>
            <a:endParaRPr lang="en-GB" sz="1800" kern="0" dirty="0"/>
          </a:p>
        </p:txBody>
      </p:sp>
    </p:spTree>
    <p:extLst>
      <p:ext uri="{BB962C8B-B14F-4D97-AF65-F5344CB8AC3E}">
        <p14:creationId xmlns:p14="http://schemas.microsoft.com/office/powerpoint/2010/main" val="739226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Table&#10;&#10;Description automatically generated">
            <a:extLst>
              <a:ext uri="{FF2B5EF4-FFF2-40B4-BE49-F238E27FC236}">
                <a16:creationId xmlns:a16="http://schemas.microsoft.com/office/drawing/2014/main" id="{B44B798C-FF26-2BC0-6FF8-AAAB064238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374" y="384079"/>
            <a:ext cx="10258425" cy="5669010"/>
          </a:xfrm>
          <a:prstGeom prst="rect">
            <a:avLst/>
          </a:prstGeom>
        </p:spPr>
      </p:pic>
      <p:sp>
        <p:nvSpPr>
          <p:cNvPr id="2" name="Rectangle 1">
            <a:extLst>
              <a:ext uri="{FF2B5EF4-FFF2-40B4-BE49-F238E27FC236}">
                <a16:creationId xmlns:a16="http://schemas.microsoft.com/office/drawing/2014/main" id="{DFF3D023-392B-5464-649A-01558560FD02}"/>
              </a:ext>
            </a:extLst>
          </p:cNvPr>
          <p:cNvSpPr/>
          <p:nvPr/>
        </p:nvSpPr>
        <p:spPr>
          <a:xfrm>
            <a:off x="2878819" y="1693547"/>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3" name="Rectangle 2">
            <a:extLst>
              <a:ext uri="{FF2B5EF4-FFF2-40B4-BE49-F238E27FC236}">
                <a16:creationId xmlns:a16="http://schemas.microsoft.com/office/drawing/2014/main" id="{DE78FD93-9BD5-9797-0EF7-35716914103D}"/>
              </a:ext>
            </a:extLst>
          </p:cNvPr>
          <p:cNvSpPr/>
          <p:nvPr/>
        </p:nvSpPr>
        <p:spPr>
          <a:xfrm>
            <a:off x="5585896" y="1693547"/>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4" name="Rectangle 3">
            <a:extLst>
              <a:ext uri="{FF2B5EF4-FFF2-40B4-BE49-F238E27FC236}">
                <a16:creationId xmlns:a16="http://schemas.microsoft.com/office/drawing/2014/main" id="{A8775D71-D559-05A8-C2C3-CF1D60883369}"/>
              </a:ext>
            </a:extLst>
          </p:cNvPr>
          <p:cNvSpPr/>
          <p:nvPr/>
        </p:nvSpPr>
        <p:spPr>
          <a:xfrm>
            <a:off x="2896834" y="3144514"/>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5" name="Rectangle 4">
            <a:extLst>
              <a:ext uri="{FF2B5EF4-FFF2-40B4-BE49-F238E27FC236}">
                <a16:creationId xmlns:a16="http://schemas.microsoft.com/office/drawing/2014/main" id="{57EE7881-3E47-AFDC-26FC-567A5BCF17F4}"/>
              </a:ext>
            </a:extLst>
          </p:cNvPr>
          <p:cNvSpPr/>
          <p:nvPr/>
        </p:nvSpPr>
        <p:spPr>
          <a:xfrm>
            <a:off x="2878819" y="4592161"/>
            <a:ext cx="2679826" cy="1457608"/>
          </a:xfrm>
          <a:prstGeom prst="rect">
            <a:avLst/>
          </a:prstGeom>
          <a:solidFill>
            <a:schemeClr val="accent6">
              <a:alpha val="28000"/>
            </a:schemeClr>
          </a:solidFill>
          <a:ln w="41275">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7" name="Rectangle 6">
            <a:extLst>
              <a:ext uri="{FF2B5EF4-FFF2-40B4-BE49-F238E27FC236}">
                <a16:creationId xmlns:a16="http://schemas.microsoft.com/office/drawing/2014/main" id="{A6AFA13B-37E8-C9E8-9C4D-0937B5956CBC}"/>
              </a:ext>
            </a:extLst>
          </p:cNvPr>
          <p:cNvSpPr/>
          <p:nvPr/>
        </p:nvSpPr>
        <p:spPr>
          <a:xfrm>
            <a:off x="5567881" y="3144514"/>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8" name="Rectangle 7">
            <a:extLst>
              <a:ext uri="{FF2B5EF4-FFF2-40B4-BE49-F238E27FC236}">
                <a16:creationId xmlns:a16="http://schemas.microsoft.com/office/drawing/2014/main" id="{A5042073-7FBB-4441-2B0F-B0711D79E379}"/>
              </a:ext>
            </a:extLst>
          </p:cNvPr>
          <p:cNvSpPr/>
          <p:nvPr/>
        </p:nvSpPr>
        <p:spPr>
          <a:xfrm>
            <a:off x="8265722" y="3144514"/>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9" name="Rectangle 8">
            <a:extLst>
              <a:ext uri="{FF2B5EF4-FFF2-40B4-BE49-F238E27FC236}">
                <a16:creationId xmlns:a16="http://schemas.microsoft.com/office/drawing/2014/main" id="{6B97D276-2D84-CCFC-C13B-2CED8EC8382F}"/>
              </a:ext>
            </a:extLst>
          </p:cNvPr>
          <p:cNvSpPr/>
          <p:nvPr/>
        </p:nvSpPr>
        <p:spPr>
          <a:xfrm>
            <a:off x="8274501" y="1678355"/>
            <a:ext cx="2679826" cy="1457608"/>
          </a:xfrm>
          <a:prstGeom prst="rect">
            <a:avLst/>
          </a:prstGeom>
          <a:solidFill>
            <a:schemeClr val="tx1">
              <a:lumMod val="75000"/>
              <a:lumOff val="25000"/>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16643902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text, diagram, plot&#10;&#10;Description automatically generated">
            <a:extLst>
              <a:ext uri="{FF2B5EF4-FFF2-40B4-BE49-F238E27FC236}">
                <a16:creationId xmlns:a16="http://schemas.microsoft.com/office/drawing/2014/main" id="{A50EE9C9-C120-D8A6-8D47-CDA7575B7B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191" y="685794"/>
            <a:ext cx="8229617" cy="5486411"/>
          </a:xfrm>
          <a:prstGeom prst="rect">
            <a:avLst/>
          </a:prstGeom>
        </p:spPr>
      </p:pic>
    </p:spTree>
    <p:extLst>
      <p:ext uri="{BB962C8B-B14F-4D97-AF65-F5344CB8AC3E}">
        <p14:creationId xmlns:p14="http://schemas.microsoft.com/office/powerpoint/2010/main" val="22115722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E341867-C011-5DBE-6F00-A37753993805}"/>
              </a:ext>
            </a:extLst>
          </p:cNvPr>
          <p:cNvSpPr txBox="1">
            <a:spLocks noGrp="1"/>
          </p:cNvSpPr>
          <p:nvPr>
            <p:ph type="title"/>
          </p:nvPr>
        </p:nvSpPr>
        <p:spPr>
          <a:xfrm>
            <a:off x="838200" y="365125"/>
            <a:ext cx="10515600" cy="1325563"/>
          </a:xfrm>
        </p:spPr>
        <p:txBody>
          <a:bodyPr>
            <a:normAutofit/>
          </a:bodyPr>
          <a:lstStyle/>
          <a:p>
            <a:pPr lvl="0">
              <a:lnSpc>
                <a:spcPct val="100000"/>
              </a:lnSpc>
            </a:pPr>
            <a:r>
              <a:rPr lang="en-GB" sz="5400" b="1" kern="0" dirty="0" err="1">
                <a:solidFill>
                  <a:srgbClr val="006388"/>
                </a:solidFill>
                <a:latin typeface="Fira Sans" pitchFamily="34"/>
                <a:ea typeface="Fira Code" pitchFamily="49"/>
              </a:rPr>
              <a:t>CausalImpact</a:t>
            </a:r>
            <a:r>
              <a:rPr lang="en-GB" sz="5400" b="1" kern="0" dirty="0">
                <a:solidFill>
                  <a:srgbClr val="006388"/>
                </a:solidFill>
                <a:latin typeface="Fira Sans" pitchFamily="34"/>
                <a:ea typeface="Fira Code" pitchFamily="49"/>
              </a:rPr>
              <a:t> in action</a:t>
            </a:r>
            <a:endParaRPr lang="en-GB" sz="1800" kern="0" dirty="0"/>
          </a:p>
        </p:txBody>
      </p:sp>
      <p:pic>
        <p:nvPicPr>
          <p:cNvPr id="9" name="Picture 8">
            <a:extLst>
              <a:ext uri="{FF2B5EF4-FFF2-40B4-BE49-F238E27FC236}">
                <a16:creationId xmlns:a16="http://schemas.microsoft.com/office/drawing/2014/main" id="{D5471CF3-8599-F177-1EF7-CA8D0240B7CD}"/>
              </a:ext>
            </a:extLst>
          </p:cNvPr>
          <p:cNvPicPr>
            <a:picLocks noChangeAspect="1"/>
          </p:cNvPicPr>
          <p:nvPr/>
        </p:nvPicPr>
        <p:blipFill>
          <a:blip r:embed="rId2"/>
          <a:stretch>
            <a:fillRect/>
          </a:stretch>
        </p:blipFill>
        <p:spPr>
          <a:xfrm>
            <a:off x="838200" y="1861457"/>
            <a:ext cx="7986641" cy="2477278"/>
          </a:xfrm>
          <a:prstGeom prst="rect">
            <a:avLst/>
          </a:prstGeom>
        </p:spPr>
      </p:pic>
    </p:spTree>
    <p:extLst>
      <p:ext uri="{BB962C8B-B14F-4D97-AF65-F5344CB8AC3E}">
        <p14:creationId xmlns:p14="http://schemas.microsoft.com/office/powerpoint/2010/main" val="2419313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text, plot, line, screenshot&#10;&#10;Description automatically generated">
            <a:extLst>
              <a:ext uri="{FF2B5EF4-FFF2-40B4-BE49-F238E27FC236}">
                <a16:creationId xmlns:a16="http://schemas.microsoft.com/office/drawing/2014/main" id="{1193FB21-A135-B7D6-00EE-FE138BB155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534" y="866417"/>
            <a:ext cx="7401958" cy="5125165"/>
          </a:xfrm>
          <a:prstGeom prst="rect">
            <a:avLst/>
          </a:prstGeom>
        </p:spPr>
      </p:pic>
      <p:sp>
        <p:nvSpPr>
          <p:cNvPr id="8" name="Rectangle 7">
            <a:extLst>
              <a:ext uri="{FF2B5EF4-FFF2-40B4-BE49-F238E27FC236}">
                <a16:creationId xmlns:a16="http://schemas.microsoft.com/office/drawing/2014/main" id="{C14569F5-E870-BFDB-6A0C-C91F7CC27EE2}"/>
              </a:ext>
            </a:extLst>
          </p:cNvPr>
          <p:cNvSpPr/>
          <p:nvPr/>
        </p:nvSpPr>
        <p:spPr>
          <a:xfrm>
            <a:off x="420534" y="2425959"/>
            <a:ext cx="7401958" cy="34056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 name="TextBox 8">
            <a:extLst>
              <a:ext uri="{FF2B5EF4-FFF2-40B4-BE49-F238E27FC236}">
                <a16:creationId xmlns:a16="http://schemas.microsoft.com/office/drawing/2014/main" id="{012E51A8-C2EC-1F2E-245A-01210DB2FA5D}"/>
              </a:ext>
            </a:extLst>
          </p:cNvPr>
          <p:cNvSpPr txBox="1"/>
          <p:nvPr/>
        </p:nvSpPr>
        <p:spPr>
          <a:xfrm>
            <a:off x="8016240" y="1542824"/>
            <a:ext cx="3493008" cy="369332"/>
          </a:xfrm>
          <a:prstGeom prst="rect">
            <a:avLst/>
          </a:prstGeom>
          <a:noFill/>
        </p:spPr>
        <p:txBody>
          <a:bodyPr wrap="square" rtlCol="0">
            <a:spAutoFit/>
          </a:bodyPr>
          <a:lstStyle/>
          <a:p>
            <a:r>
              <a:rPr lang="en-GB" dirty="0">
                <a:solidFill>
                  <a:schemeClr val="accent1"/>
                </a:solidFill>
              </a:rPr>
              <a:t>Predicted (counterfactual) </a:t>
            </a:r>
            <a:endParaRPr lang="nl-NL" dirty="0">
              <a:solidFill>
                <a:schemeClr val="accent1"/>
              </a:solidFill>
            </a:endParaRPr>
          </a:p>
        </p:txBody>
      </p:sp>
      <p:sp>
        <p:nvSpPr>
          <p:cNvPr id="10" name="TextBox 9">
            <a:extLst>
              <a:ext uri="{FF2B5EF4-FFF2-40B4-BE49-F238E27FC236}">
                <a16:creationId xmlns:a16="http://schemas.microsoft.com/office/drawing/2014/main" id="{A24B7664-59AA-2427-0C89-44D2CCB4F47C}"/>
              </a:ext>
            </a:extLst>
          </p:cNvPr>
          <p:cNvSpPr txBox="1"/>
          <p:nvPr/>
        </p:nvSpPr>
        <p:spPr>
          <a:xfrm>
            <a:off x="8016240" y="1097661"/>
            <a:ext cx="3493008" cy="369332"/>
          </a:xfrm>
          <a:prstGeom prst="rect">
            <a:avLst/>
          </a:prstGeom>
          <a:noFill/>
        </p:spPr>
        <p:txBody>
          <a:bodyPr wrap="square" rtlCol="0">
            <a:spAutoFit/>
          </a:bodyPr>
          <a:lstStyle/>
          <a:p>
            <a:r>
              <a:rPr lang="en-GB" dirty="0"/>
              <a:t>Observed</a:t>
            </a:r>
            <a:endParaRPr lang="nl-NL" dirty="0"/>
          </a:p>
        </p:txBody>
      </p:sp>
      <p:sp>
        <p:nvSpPr>
          <p:cNvPr id="11" name="TextBox 10">
            <a:extLst>
              <a:ext uri="{FF2B5EF4-FFF2-40B4-BE49-F238E27FC236}">
                <a16:creationId xmlns:a16="http://schemas.microsoft.com/office/drawing/2014/main" id="{2FD8A1AE-5F67-C66A-7559-9D1B301B19E0}"/>
              </a:ext>
            </a:extLst>
          </p:cNvPr>
          <p:cNvSpPr txBox="1"/>
          <p:nvPr/>
        </p:nvSpPr>
        <p:spPr>
          <a:xfrm>
            <a:off x="8016240" y="2822829"/>
            <a:ext cx="3493008" cy="369332"/>
          </a:xfrm>
          <a:prstGeom prst="rect">
            <a:avLst/>
          </a:prstGeom>
          <a:noFill/>
        </p:spPr>
        <p:txBody>
          <a:bodyPr wrap="square" rtlCol="0">
            <a:spAutoFit/>
          </a:bodyPr>
          <a:lstStyle/>
          <a:p>
            <a:r>
              <a:rPr lang="en-GB" dirty="0"/>
              <a:t>Causal Effect estimate at each t</a:t>
            </a:r>
            <a:endParaRPr lang="nl-NL" dirty="0"/>
          </a:p>
        </p:txBody>
      </p:sp>
      <p:sp>
        <p:nvSpPr>
          <p:cNvPr id="12" name="TextBox 11">
            <a:extLst>
              <a:ext uri="{FF2B5EF4-FFF2-40B4-BE49-F238E27FC236}">
                <a16:creationId xmlns:a16="http://schemas.microsoft.com/office/drawing/2014/main" id="{2CC20DA3-717B-AF7C-B313-3F5436F304F5}"/>
              </a:ext>
            </a:extLst>
          </p:cNvPr>
          <p:cNvSpPr txBox="1"/>
          <p:nvPr/>
        </p:nvSpPr>
        <p:spPr>
          <a:xfrm>
            <a:off x="8016240" y="4319397"/>
            <a:ext cx="3493008" cy="646331"/>
          </a:xfrm>
          <a:prstGeom prst="rect">
            <a:avLst/>
          </a:prstGeom>
          <a:noFill/>
        </p:spPr>
        <p:txBody>
          <a:bodyPr wrap="square" rtlCol="0">
            <a:spAutoFit/>
          </a:bodyPr>
          <a:lstStyle/>
          <a:p>
            <a:r>
              <a:rPr lang="en-GB" dirty="0"/>
              <a:t>Sum of causal effect estimates at all previous time points</a:t>
            </a:r>
            <a:endParaRPr lang="nl-NL" dirty="0"/>
          </a:p>
        </p:txBody>
      </p:sp>
      <p:sp>
        <p:nvSpPr>
          <p:cNvPr id="2" name="Rectangle 1">
            <a:extLst>
              <a:ext uri="{FF2B5EF4-FFF2-40B4-BE49-F238E27FC236}">
                <a16:creationId xmlns:a16="http://schemas.microsoft.com/office/drawing/2014/main" id="{7C683BF7-FB21-166A-1A46-AE32293290AD}"/>
              </a:ext>
            </a:extLst>
          </p:cNvPr>
          <p:cNvSpPr/>
          <p:nvPr/>
        </p:nvSpPr>
        <p:spPr>
          <a:xfrm>
            <a:off x="498764" y="2425959"/>
            <a:ext cx="10834254" cy="33343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6715101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text, plot, line, screenshot&#10;&#10;Description automatically generated">
            <a:extLst>
              <a:ext uri="{FF2B5EF4-FFF2-40B4-BE49-F238E27FC236}">
                <a16:creationId xmlns:a16="http://schemas.microsoft.com/office/drawing/2014/main" id="{1193FB21-A135-B7D6-00EE-FE138BB155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534" y="866417"/>
            <a:ext cx="7401958" cy="5125165"/>
          </a:xfrm>
          <a:prstGeom prst="rect">
            <a:avLst/>
          </a:prstGeom>
        </p:spPr>
      </p:pic>
      <p:sp>
        <p:nvSpPr>
          <p:cNvPr id="8" name="Rectangle 7">
            <a:extLst>
              <a:ext uri="{FF2B5EF4-FFF2-40B4-BE49-F238E27FC236}">
                <a16:creationId xmlns:a16="http://schemas.microsoft.com/office/drawing/2014/main" id="{C14569F5-E870-BFDB-6A0C-C91F7CC27EE2}"/>
              </a:ext>
            </a:extLst>
          </p:cNvPr>
          <p:cNvSpPr/>
          <p:nvPr/>
        </p:nvSpPr>
        <p:spPr>
          <a:xfrm>
            <a:off x="420534" y="2425959"/>
            <a:ext cx="7401958" cy="34056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 name="TextBox 8">
            <a:extLst>
              <a:ext uri="{FF2B5EF4-FFF2-40B4-BE49-F238E27FC236}">
                <a16:creationId xmlns:a16="http://schemas.microsoft.com/office/drawing/2014/main" id="{012E51A8-C2EC-1F2E-245A-01210DB2FA5D}"/>
              </a:ext>
            </a:extLst>
          </p:cNvPr>
          <p:cNvSpPr txBox="1"/>
          <p:nvPr/>
        </p:nvSpPr>
        <p:spPr>
          <a:xfrm>
            <a:off x="8016240" y="1542824"/>
            <a:ext cx="3493008" cy="369332"/>
          </a:xfrm>
          <a:prstGeom prst="rect">
            <a:avLst/>
          </a:prstGeom>
          <a:noFill/>
        </p:spPr>
        <p:txBody>
          <a:bodyPr wrap="square" rtlCol="0">
            <a:spAutoFit/>
          </a:bodyPr>
          <a:lstStyle/>
          <a:p>
            <a:r>
              <a:rPr lang="en-GB" dirty="0">
                <a:solidFill>
                  <a:schemeClr val="accent1"/>
                </a:solidFill>
              </a:rPr>
              <a:t>Predicted (counterfactual) </a:t>
            </a:r>
            <a:endParaRPr lang="nl-NL" dirty="0">
              <a:solidFill>
                <a:schemeClr val="accent1"/>
              </a:solidFill>
            </a:endParaRPr>
          </a:p>
        </p:txBody>
      </p:sp>
      <p:sp>
        <p:nvSpPr>
          <p:cNvPr id="10" name="TextBox 9">
            <a:extLst>
              <a:ext uri="{FF2B5EF4-FFF2-40B4-BE49-F238E27FC236}">
                <a16:creationId xmlns:a16="http://schemas.microsoft.com/office/drawing/2014/main" id="{A24B7664-59AA-2427-0C89-44D2CCB4F47C}"/>
              </a:ext>
            </a:extLst>
          </p:cNvPr>
          <p:cNvSpPr txBox="1"/>
          <p:nvPr/>
        </p:nvSpPr>
        <p:spPr>
          <a:xfrm>
            <a:off x="8016240" y="1097661"/>
            <a:ext cx="3493008" cy="369332"/>
          </a:xfrm>
          <a:prstGeom prst="rect">
            <a:avLst/>
          </a:prstGeom>
          <a:noFill/>
        </p:spPr>
        <p:txBody>
          <a:bodyPr wrap="square" rtlCol="0">
            <a:spAutoFit/>
          </a:bodyPr>
          <a:lstStyle/>
          <a:p>
            <a:r>
              <a:rPr lang="en-GB" dirty="0"/>
              <a:t>Observed</a:t>
            </a:r>
            <a:endParaRPr lang="nl-NL" dirty="0"/>
          </a:p>
        </p:txBody>
      </p:sp>
      <p:sp>
        <p:nvSpPr>
          <p:cNvPr id="11" name="TextBox 10">
            <a:extLst>
              <a:ext uri="{FF2B5EF4-FFF2-40B4-BE49-F238E27FC236}">
                <a16:creationId xmlns:a16="http://schemas.microsoft.com/office/drawing/2014/main" id="{2FD8A1AE-5F67-C66A-7559-9D1B301B19E0}"/>
              </a:ext>
            </a:extLst>
          </p:cNvPr>
          <p:cNvSpPr txBox="1"/>
          <p:nvPr/>
        </p:nvSpPr>
        <p:spPr>
          <a:xfrm>
            <a:off x="8016240" y="2822829"/>
            <a:ext cx="3493008" cy="369332"/>
          </a:xfrm>
          <a:prstGeom prst="rect">
            <a:avLst/>
          </a:prstGeom>
          <a:noFill/>
        </p:spPr>
        <p:txBody>
          <a:bodyPr wrap="square" rtlCol="0">
            <a:spAutoFit/>
          </a:bodyPr>
          <a:lstStyle/>
          <a:p>
            <a:r>
              <a:rPr lang="en-GB" dirty="0">
                <a:solidFill>
                  <a:schemeClr val="bg1">
                    <a:lumMod val="50000"/>
                  </a:schemeClr>
                </a:solidFill>
              </a:rPr>
              <a:t>Causal Effect estimate at each t</a:t>
            </a:r>
            <a:endParaRPr lang="nl-NL" dirty="0">
              <a:solidFill>
                <a:schemeClr val="bg1">
                  <a:lumMod val="50000"/>
                </a:schemeClr>
              </a:solidFill>
            </a:endParaRPr>
          </a:p>
        </p:txBody>
      </p:sp>
      <p:sp>
        <p:nvSpPr>
          <p:cNvPr id="12" name="TextBox 11">
            <a:extLst>
              <a:ext uri="{FF2B5EF4-FFF2-40B4-BE49-F238E27FC236}">
                <a16:creationId xmlns:a16="http://schemas.microsoft.com/office/drawing/2014/main" id="{2CC20DA3-717B-AF7C-B313-3F5436F304F5}"/>
              </a:ext>
            </a:extLst>
          </p:cNvPr>
          <p:cNvSpPr txBox="1"/>
          <p:nvPr/>
        </p:nvSpPr>
        <p:spPr>
          <a:xfrm>
            <a:off x="8016240" y="4420997"/>
            <a:ext cx="3493008" cy="646331"/>
          </a:xfrm>
          <a:prstGeom prst="rect">
            <a:avLst/>
          </a:prstGeom>
          <a:noFill/>
        </p:spPr>
        <p:txBody>
          <a:bodyPr wrap="square" rtlCol="0">
            <a:spAutoFit/>
          </a:bodyPr>
          <a:lstStyle/>
          <a:p>
            <a:r>
              <a:rPr lang="en-GB" dirty="0">
                <a:solidFill>
                  <a:schemeClr val="bg1">
                    <a:lumMod val="50000"/>
                  </a:schemeClr>
                </a:solidFill>
              </a:rPr>
              <a:t>Sum of causal effect estimates at all previous time points</a:t>
            </a:r>
            <a:endParaRPr lang="nl-NL" dirty="0">
              <a:solidFill>
                <a:schemeClr val="bg1">
                  <a:lumMod val="50000"/>
                </a:schemeClr>
              </a:solidFill>
            </a:endParaRPr>
          </a:p>
        </p:txBody>
      </p:sp>
    </p:spTree>
    <p:extLst>
      <p:ext uri="{BB962C8B-B14F-4D97-AF65-F5344CB8AC3E}">
        <p14:creationId xmlns:p14="http://schemas.microsoft.com/office/powerpoint/2010/main" val="2179202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1AB382-F9D9-22CE-8E5B-B6CDD13ED6E5}"/>
              </a:ext>
            </a:extLst>
          </p:cNvPr>
          <p:cNvSpPr>
            <a:spLocks noGrp="1"/>
          </p:cNvSpPr>
          <p:nvPr>
            <p:ph idx="1"/>
          </p:nvPr>
        </p:nvSpPr>
        <p:spPr>
          <a:xfrm>
            <a:off x="838203" y="1825627"/>
            <a:ext cx="10670306" cy="4150300"/>
          </a:xfrm>
        </p:spPr>
        <p:txBody>
          <a:bodyPr>
            <a:normAutofit/>
          </a:bodyPr>
          <a:lstStyle/>
          <a:p>
            <a:pPr marL="0" indent="0">
              <a:buNone/>
            </a:pPr>
            <a:r>
              <a:rPr lang="en-GB" sz="3200" i="1" dirty="0" err="1"/>
              <a:t>CausalImpact</a:t>
            </a:r>
            <a:r>
              <a:rPr lang="en-GB" sz="3200" i="1" dirty="0"/>
              <a:t> </a:t>
            </a:r>
            <a:r>
              <a:rPr lang="en-GB" sz="3200" dirty="0"/>
              <a:t>uses </a:t>
            </a:r>
            <a:r>
              <a:rPr lang="en-GB" sz="3200" b="1" dirty="0"/>
              <a:t>Bayesian Estimation</a:t>
            </a:r>
            <a:r>
              <a:rPr lang="en-GB" sz="3200" dirty="0"/>
              <a:t> </a:t>
            </a:r>
          </a:p>
          <a:p>
            <a:pPr lvl="1">
              <a:buFontTx/>
              <a:buChar char="-"/>
            </a:pPr>
            <a:r>
              <a:rPr lang="en-GB" sz="2800" dirty="0"/>
              <a:t>Bayesian structural time-series models (</a:t>
            </a:r>
            <a:r>
              <a:rPr lang="en-GB" sz="2800" i="1" dirty="0" err="1"/>
              <a:t>bsts</a:t>
            </a:r>
            <a:r>
              <a:rPr lang="en-GB" sz="2800" dirty="0"/>
              <a:t> package in R)</a:t>
            </a:r>
          </a:p>
          <a:p>
            <a:pPr lvl="1">
              <a:buFontTx/>
              <a:buChar char="-"/>
            </a:pPr>
            <a:r>
              <a:rPr lang="en-GB" sz="2800" dirty="0"/>
              <a:t>Control units are “chosen” by using spike-and-slab priors</a:t>
            </a:r>
          </a:p>
          <a:p>
            <a:pPr lvl="1">
              <a:buFontTx/>
              <a:buChar char="-"/>
            </a:pPr>
            <a:r>
              <a:rPr lang="en-GB" sz="2800" dirty="0"/>
              <a:t>Bayesian estimation means it </a:t>
            </a:r>
            <a:r>
              <a:rPr lang="en-GB" sz="2800" dirty="0" err="1"/>
              <a:t>iss</a:t>
            </a:r>
            <a:r>
              <a:rPr lang="en-GB" sz="2800" dirty="0"/>
              <a:t> easy to quantify </a:t>
            </a:r>
            <a:r>
              <a:rPr lang="en-GB" sz="2800" b="1" dirty="0"/>
              <a:t>uncertainty </a:t>
            </a:r>
            <a:r>
              <a:rPr lang="en-GB" sz="2800" dirty="0"/>
              <a:t>(i.e. get confidence intervals) around estimates of the causal effect, and other interesting metrics related to that</a:t>
            </a:r>
          </a:p>
          <a:p>
            <a:pPr marL="0" indent="0">
              <a:buNone/>
            </a:pPr>
            <a:endParaRPr lang="en-GB" sz="3200" dirty="0"/>
          </a:p>
          <a:p>
            <a:pPr marL="0" indent="0">
              <a:buNone/>
            </a:pPr>
            <a:endParaRPr lang="en-GB" sz="3200" dirty="0"/>
          </a:p>
        </p:txBody>
      </p:sp>
      <p:sp>
        <p:nvSpPr>
          <p:cNvPr id="4" name="Title 1">
            <a:extLst>
              <a:ext uri="{FF2B5EF4-FFF2-40B4-BE49-F238E27FC236}">
                <a16:creationId xmlns:a16="http://schemas.microsoft.com/office/drawing/2014/main" id="{1E341867-C011-5DBE-6F00-A37753993805}"/>
              </a:ext>
            </a:extLst>
          </p:cNvPr>
          <p:cNvSpPr txBox="1">
            <a:spLocks noGrp="1"/>
          </p:cNvSpPr>
          <p:nvPr>
            <p:ph type="title"/>
          </p:nvPr>
        </p:nvSpPr>
        <p:spPr>
          <a:xfrm>
            <a:off x="838200" y="365125"/>
            <a:ext cx="10515600" cy="1325563"/>
          </a:xfrm>
        </p:spPr>
        <p:txBody>
          <a:bodyPr>
            <a:normAutofit/>
          </a:bodyPr>
          <a:lstStyle/>
          <a:p>
            <a:pPr lvl="0">
              <a:lnSpc>
                <a:spcPct val="100000"/>
              </a:lnSpc>
            </a:pPr>
            <a:r>
              <a:rPr lang="en-GB" sz="5400" b="1" kern="0" dirty="0">
                <a:solidFill>
                  <a:srgbClr val="006388"/>
                </a:solidFill>
                <a:latin typeface="Fira Sans" pitchFamily="34"/>
                <a:ea typeface="Fira Code" pitchFamily="49"/>
              </a:rPr>
              <a:t>Behind the scenes</a:t>
            </a:r>
            <a:endParaRPr lang="en-GB" sz="1800" kern="0" dirty="0"/>
          </a:p>
        </p:txBody>
      </p:sp>
    </p:spTree>
    <p:extLst>
      <p:ext uri="{BB962C8B-B14F-4D97-AF65-F5344CB8AC3E}">
        <p14:creationId xmlns:p14="http://schemas.microsoft.com/office/powerpoint/2010/main" val="15705354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E341867-C011-5DBE-6F00-A37753993805}"/>
              </a:ext>
            </a:extLst>
          </p:cNvPr>
          <p:cNvSpPr txBox="1">
            <a:spLocks noGrp="1"/>
          </p:cNvSpPr>
          <p:nvPr>
            <p:ph type="title"/>
          </p:nvPr>
        </p:nvSpPr>
        <p:spPr>
          <a:xfrm>
            <a:off x="838200" y="365125"/>
            <a:ext cx="10515600" cy="1325563"/>
          </a:xfrm>
        </p:spPr>
        <p:txBody>
          <a:bodyPr>
            <a:normAutofit/>
          </a:bodyPr>
          <a:lstStyle/>
          <a:p>
            <a:pPr lvl="0">
              <a:lnSpc>
                <a:spcPct val="100000"/>
              </a:lnSpc>
            </a:pPr>
            <a:r>
              <a:rPr lang="en-GB" sz="5400" b="1" kern="0" dirty="0">
                <a:solidFill>
                  <a:srgbClr val="006388"/>
                </a:solidFill>
                <a:latin typeface="Fira Sans" pitchFamily="34"/>
                <a:ea typeface="Fira Code" pitchFamily="49"/>
              </a:rPr>
              <a:t>Behind the scenes</a:t>
            </a:r>
            <a:endParaRPr lang="en-GB" sz="1800" kern="0" dirty="0"/>
          </a:p>
        </p:txBody>
      </p:sp>
      <p:sp>
        <p:nvSpPr>
          <p:cNvPr id="2" name="TextBox 1">
            <a:extLst>
              <a:ext uri="{FF2B5EF4-FFF2-40B4-BE49-F238E27FC236}">
                <a16:creationId xmlns:a16="http://schemas.microsoft.com/office/drawing/2014/main" id="{548B44E6-9C10-E54B-B50E-46E37BB0B3FF}"/>
              </a:ext>
            </a:extLst>
          </p:cNvPr>
          <p:cNvSpPr txBox="1"/>
          <p:nvPr/>
        </p:nvSpPr>
        <p:spPr>
          <a:xfrm>
            <a:off x="838200" y="4133088"/>
            <a:ext cx="10765536" cy="2295144"/>
          </a:xfrm>
          <a:prstGeom prst="rect">
            <a:avLst/>
          </a:prstGeom>
          <a:noFill/>
        </p:spPr>
        <p:txBody>
          <a:bodyPr wrap="square" rtlCol="0">
            <a:spAutoFit/>
          </a:bodyPr>
          <a:lstStyle/>
          <a:p>
            <a:endParaRPr lang="nl-NL" dirty="0"/>
          </a:p>
        </p:txBody>
      </p:sp>
      <p:sp>
        <p:nvSpPr>
          <p:cNvPr id="5" name="Content Placeholder 2">
            <a:extLst>
              <a:ext uri="{FF2B5EF4-FFF2-40B4-BE49-F238E27FC236}">
                <a16:creationId xmlns:a16="http://schemas.microsoft.com/office/drawing/2014/main" id="{D008A839-FBF8-3971-A51F-ED8EFB48EF90}"/>
              </a:ext>
            </a:extLst>
          </p:cNvPr>
          <p:cNvSpPr txBox="1">
            <a:spLocks/>
          </p:cNvSpPr>
          <p:nvPr/>
        </p:nvSpPr>
        <p:spPr>
          <a:xfrm>
            <a:off x="681182" y="1786971"/>
            <a:ext cx="10765536" cy="4835502"/>
          </a:xfrm>
          <a:prstGeom prst="rect">
            <a:avLst/>
          </a:prstGeom>
          <a:noFill/>
          <a:ln>
            <a:noFill/>
          </a:ln>
        </p:spPr>
        <p:txBody>
          <a:bodyPr vert="horz" wrap="square" lIns="91440" tIns="45720" rIns="91440" bIns="45720" anchor="t" anchorCtr="0" compatLnSpc="1">
            <a:normAutofit/>
          </a:bodyPr>
          <a:lstStyle>
            <a:lvl1pPr marL="228600" marR="0" lvl="0" indent="-228600" algn="l" defTabSz="914400" rtl="0" fontAlgn="auto" hangingPunct="1">
              <a:lnSpc>
                <a:spcPct val="90000"/>
              </a:lnSpc>
              <a:spcBef>
                <a:spcPts val="1000"/>
              </a:spcBef>
              <a:spcAft>
                <a:spcPts val="0"/>
              </a:spcAft>
              <a:buSzPct val="100000"/>
              <a:buFont typeface="Arial" pitchFamily="34"/>
              <a:buChar char="•"/>
              <a:tabLst/>
              <a:defRPr lang="en-US" sz="2800" b="0" i="0" u="none" strike="noStrike" kern="1200" cap="none" spc="0" baseline="0">
                <a:solidFill>
                  <a:srgbClr val="000000"/>
                </a:solidFill>
                <a:uFillTx/>
                <a:latin typeface="Calibri"/>
              </a:defRPr>
            </a:lvl1pPr>
            <a:lvl2pPr marL="685800" marR="0" lvl="1" indent="-228600" algn="l" defTabSz="914400" rtl="0" fontAlgn="auto" hangingPunct="1">
              <a:lnSpc>
                <a:spcPct val="90000"/>
              </a:lnSpc>
              <a:spcBef>
                <a:spcPts val="500"/>
              </a:spcBef>
              <a:spcAft>
                <a:spcPts val="0"/>
              </a:spcAft>
              <a:buSzPct val="100000"/>
              <a:buFont typeface="Arial" pitchFamily="34"/>
              <a:buChar char="•"/>
              <a:tabLst/>
              <a:defRPr lang="en-US" sz="2400" b="0" i="0" u="none" strike="noStrike" kern="1200" cap="none" spc="0" baseline="0">
                <a:solidFill>
                  <a:srgbClr val="000000"/>
                </a:solidFill>
                <a:uFillTx/>
                <a:latin typeface="Calibri"/>
              </a:defRPr>
            </a:lvl2pPr>
            <a:lvl3pPr marL="1143000" marR="0" lvl="2" indent="-228600" algn="l" defTabSz="914400" rtl="0" fontAlgn="auto" hangingPunct="1">
              <a:lnSpc>
                <a:spcPct val="90000"/>
              </a:lnSpc>
              <a:spcBef>
                <a:spcPts val="500"/>
              </a:spcBef>
              <a:spcAft>
                <a:spcPts val="0"/>
              </a:spcAft>
              <a:buSzPct val="100000"/>
              <a:buFont typeface="Arial" pitchFamily="34"/>
              <a:buChar char="•"/>
              <a:tabLst/>
              <a:defRPr lang="en-US" sz="2000" b="0" i="0" u="none" strike="noStrike" kern="1200" cap="none" spc="0" baseline="0">
                <a:solidFill>
                  <a:srgbClr val="000000"/>
                </a:solidFill>
                <a:uFillTx/>
                <a:latin typeface="Calibri"/>
              </a:defRPr>
            </a:lvl3pPr>
            <a:lvl4pPr marL="1600200" marR="0" lvl="3" indent="-228600" algn="l" defTabSz="914400"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rgbClr val="000000"/>
                </a:solidFill>
                <a:uFillTx/>
                <a:latin typeface="Calibri"/>
              </a:defRPr>
            </a:lvl4pPr>
            <a:lvl5pPr marL="2057400" marR="0" lvl="4" indent="-228600" algn="l" defTabSz="914400"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rgbClr val="000000"/>
                </a:solidFill>
                <a:uFillTx/>
                <a:latin typeface="Calibri"/>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b="1" dirty="0"/>
              <a:t>Beware: </a:t>
            </a:r>
            <a:r>
              <a:rPr lang="en-GB" dirty="0"/>
              <a:t>Bayesian estimation requires the user to specify many </a:t>
            </a:r>
            <a:r>
              <a:rPr lang="en-GB" i="1" dirty="0"/>
              <a:t>priors</a:t>
            </a:r>
          </a:p>
          <a:p>
            <a:pPr>
              <a:buFontTx/>
              <a:buChar char="-"/>
            </a:pPr>
            <a:r>
              <a:rPr lang="en-GB" dirty="0"/>
              <a:t>Controls things like model complexity and which part of the model (forecasting vs control units) will be dominant</a:t>
            </a:r>
          </a:p>
          <a:p>
            <a:pPr>
              <a:buFontTx/>
              <a:buChar char="-"/>
            </a:pPr>
            <a:r>
              <a:rPr lang="en-GB" dirty="0"/>
              <a:t>These choices are hidden from the user with </a:t>
            </a:r>
            <a:r>
              <a:rPr lang="en-GB" b="1" dirty="0"/>
              <a:t>defaults</a:t>
            </a:r>
            <a:r>
              <a:rPr lang="en-GB" dirty="0"/>
              <a:t>. </a:t>
            </a:r>
          </a:p>
          <a:p>
            <a:pPr lvl="1">
              <a:buFontTx/>
              <a:buChar char="-"/>
            </a:pPr>
            <a:r>
              <a:rPr lang="en-GB" dirty="0"/>
              <a:t>This is nice when you want to get something running, but in practice you really need to investigate how sensitive your conclusions are to sometime arbitrary choices, like small changes in these specifications</a:t>
            </a:r>
          </a:p>
          <a:p>
            <a:pPr>
              <a:buFontTx/>
              <a:buChar char="-"/>
            </a:pPr>
            <a:r>
              <a:rPr lang="en-GB" dirty="0"/>
              <a:t>In general: the package hides many model specification and selection choices from you. Good for usability, </a:t>
            </a:r>
            <a:r>
              <a:rPr lang="en-GB" b="1" dirty="0"/>
              <a:t>bad for critical evaluation</a:t>
            </a:r>
            <a:r>
              <a:rPr lang="en-GB" dirty="0"/>
              <a:t>. Always check how robust your estimates are!</a:t>
            </a:r>
            <a:endParaRPr lang="en-GB" b="1" dirty="0"/>
          </a:p>
          <a:p>
            <a:pPr>
              <a:buFontTx/>
              <a:buChar char="-"/>
            </a:pPr>
            <a:endParaRPr lang="en-GB" dirty="0"/>
          </a:p>
          <a:p>
            <a:pPr marL="0" indent="0">
              <a:buFont typeface="Arial" pitchFamily="34"/>
              <a:buNone/>
            </a:pPr>
            <a:endParaRPr lang="en-GB" dirty="0"/>
          </a:p>
          <a:p>
            <a:pPr marL="0" indent="0">
              <a:buFont typeface="Arial" pitchFamily="34"/>
              <a:buNone/>
            </a:pPr>
            <a:endParaRPr lang="en-GB" dirty="0"/>
          </a:p>
        </p:txBody>
      </p:sp>
    </p:spTree>
    <p:extLst>
      <p:ext uri="{BB962C8B-B14F-4D97-AF65-F5344CB8AC3E}">
        <p14:creationId xmlns:p14="http://schemas.microsoft.com/office/powerpoint/2010/main" val="15255443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44C08-D2D3-4847-9593-818BE0A13B4B}"/>
              </a:ext>
            </a:extLst>
          </p:cNvPr>
          <p:cNvSpPr txBox="1">
            <a:spLocks noGrp="1"/>
          </p:cNvSpPr>
          <p:nvPr>
            <p:ph type="title"/>
          </p:nvPr>
        </p:nvSpPr>
        <p:spPr>
          <a:xfrm>
            <a:off x="838203" y="1798551"/>
            <a:ext cx="10515600" cy="1325559"/>
          </a:xfrm>
        </p:spPr>
        <p:txBody>
          <a:bodyPr>
            <a:noAutofit/>
          </a:bodyPr>
          <a:lstStyle/>
          <a:p>
            <a:pPr lvl="0">
              <a:lnSpc>
                <a:spcPct val="100000"/>
              </a:lnSpc>
            </a:pPr>
            <a:r>
              <a:rPr lang="en-GB" sz="4800" b="1" kern="0" dirty="0">
                <a:solidFill>
                  <a:srgbClr val="006388"/>
                </a:solidFill>
                <a:latin typeface="Fira Sans" pitchFamily="34"/>
                <a:ea typeface="Fira Code" pitchFamily="49"/>
              </a:rPr>
              <a:t>Practical: fpp3, </a:t>
            </a:r>
            <a:r>
              <a:rPr lang="en-GB" sz="4800" b="1" kern="0" dirty="0" err="1">
                <a:solidFill>
                  <a:srgbClr val="006388"/>
                </a:solidFill>
                <a:latin typeface="Fira Sans" pitchFamily="34"/>
                <a:ea typeface="Fira Code" pitchFamily="49"/>
              </a:rPr>
              <a:t>causalimpact</a:t>
            </a:r>
            <a:endParaRPr lang="en-GB" sz="4800" dirty="0"/>
          </a:p>
        </p:txBody>
      </p:sp>
      <p:sp>
        <p:nvSpPr>
          <p:cNvPr id="3" name="Title 1">
            <a:extLst>
              <a:ext uri="{FF2B5EF4-FFF2-40B4-BE49-F238E27FC236}">
                <a16:creationId xmlns:a16="http://schemas.microsoft.com/office/drawing/2014/main" id="{0E8FBB61-0675-4827-B00A-B2ADDB6105DF}"/>
              </a:ext>
            </a:extLst>
          </p:cNvPr>
          <p:cNvSpPr txBox="1"/>
          <p:nvPr/>
        </p:nvSpPr>
        <p:spPr>
          <a:xfrm>
            <a:off x="838200" y="3337811"/>
            <a:ext cx="10515600" cy="1325559"/>
          </a:xfrm>
          <a:prstGeom prst="rect">
            <a:avLst/>
          </a:prstGeom>
          <a:noFill/>
          <a:ln cap="flat">
            <a:noFill/>
          </a:ln>
        </p:spPr>
        <p:txBody>
          <a:bodyPr vert="horz" wrap="square" lIns="91440" tIns="45720" rIns="91440" bIns="45720" anchor="ctr" anchorCtr="0" compatLnSpc="1">
            <a:normAutofit/>
          </a:bodyPr>
          <a:lstStyle/>
          <a:p>
            <a:pPr marL="0" marR="0" lvl="0" indent="0" algn="l" defTabSz="914400" rtl="0" fontAlgn="auto" hangingPunct="1">
              <a:lnSpc>
                <a:spcPct val="90000"/>
              </a:lnSpc>
              <a:spcBef>
                <a:spcPts val="0"/>
              </a:spcBef>
              <a:spcAft>
                <a:spcPts val="0"/>
              </a:spcAft>
              <a:buNone/>
              <a:tabLst/>
              <a:defRPr sz="1800" b="0" i="0" u="none" strike="noStrike" kern="0" cap="none" spc="0" baseline="0">
                <a:solidFill>
                  <a:srgbClr val="000000"/>
                </a:solidFill>
                <a:uFillTx/>
              </a:defRPr>
            </a:pPr>
            <a:r>
              <a:rPr lang="en-GB" sz="4000" b="1" kern="0" dirty="0">
                <a:solidFill>
                  <a:srgbClr val="7F7F7F"/>
                </a:solidFill>
                <a:latin typeface="Fira Sans" pitchFamily="34"/>
                <a:ea typeface="Fira Code" pitchFamily="49"/>
              </a:rPr>
              <a:t>Work in your groups!</a:t>
            </a:r>
          </a:p>
          <a:p>
            <a:pPr marL="0" marR="0" lvl="0" indent="0" algn="l" defTabSz="914400" rtl="0" fontAlgn="auto" hangingPunct="1">
              <a:lnSpc>
                <a:spcPct val="90000"/>
              </a:lnSpc>
              <a:spcBef>
                <a:spcPts val="0"/>
              </a:spcBef>
              <a:spcAft>
                <a:spcPts val="0"/>
              </a:spcAft>
              <a:buNone/>
              <a:tabLst/>
              <a:defRPr sz="1800" b="0" i="0" u="none" strike="noStrike" kern="0" cap="none" spc="0" baseline="0">
                <a:solidFill>
                  <a:srgbClr val="000000"/>
                </a:solidFill>
                <a:uFillTx/>
              </a:defRPr>
            </a:pPr>
            <a:r>
              <a:rPr lang="en-GB" sz="4000" b="1" kern="0" dirty="0">
                <a:solidFill>
                  <a:srgbClr val="7F7F7F"/>
                </a:solidFill>
                <a:latin typeface="Fira Sans" pitchFamily="34"/>
                <a:ea typeface="Fira Code" pitchFamily="49"/>
              </a:rPr>
              <a:t>Take a break from 16:15 to 16:30</a:t>
            </a:r>
            <a:endParaRPr lang="en-GB" sz="4000" b="0" i="0" u="none" strike="noStrike" kern="1200" cap="none" spc="0" baseline="0" dirty="0">
              <a:solidFill>
                <a:srgbClr val="7F7F7F"/>
              </a:solidFill>
              <a:uFillTx/>
              <a:latin typeface="Calibri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52">
    <p:bg>
      <p:bgPr>
        <a:solidFill>
          <a:srgbClr val="00638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AD9E9-4EDD-4A8E-BACA-88345240EC67}"/>
              </a:ext>
            </a:extLst>
          </p:cNvPr>
          <p:cNvSpPr txBox="1">
            <a:spLocks noGrp="1"/>
          </p:cNvSpPr>
          <p:nvPr>
            <p:ph type="title"/>
          </p:nvPr>
        </p:nvSpPr>
        <p:spPr>
          <a:xfrm>
            <a:off x="838203" y="2766215"/>
            <a:ext cx="10515600" cy="1325559"/>
          </a:xfrm>
        </p:spPr>
        <p:txBody>
          <a:bodyPr anchorCtr="1"/>
          <a:lstStyle/>
          <a:p>
            <a:pPr lvl="0" algn="ctr">
              <a:lnSpc>
                <a:spcPct val="100000"/>
              </a:lnSpc>
            </a:pPr>
            <a:r>
              <a:rPr lang="en-GB" sz="5400" b="1" kern="0" dirty="0">
                <a:solidFill>
                  <a:srgbClr val="FFFFFF"/>
                </a:solidFill>
                <a:latin typeface="Fira Sans" pitchFamily="34"/>
                <a:ea typeface="Fira Code" pitchFamily="49"/>
              </a:rPr>
              <a:t>Break</a:t>
            </a:r>
            <a:endParaRPr lang="en-GB" sz="1800" kern="0" dirty="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EB03B-6F62-4CCD-A4CD-12EC24AAF912}"/>
              </a:ext>
            </a:extLst>
          </p:cNvPr>
          <p:cNvSpPr txBox="1">
            <a:spLocks noGrp="1"/>
          </p:cNvSpPr>
          <p:nvPr>
            <p:ph type="title"/>
          </p:nvPr>
        </p:nvSpPr>
        <p:spPr/>
        <p:txBody>
          <a:bodyPr/>
          <a:lstStyle/>
          <a:p>
            <a:pPr lvl="0">
              <a:lnSpc>
                <a:spcPct val="100000"/>
              </a:lnSpc>
            </a:pPr>
            <a:r>
              <a:rPr lang="en-GB" sz="5400" b="1" kern="0" dirty="0">
                <a:solidFill>
                  <a:srgbClr val="006388"/>
                </a:solidFill>
                <a:latin typeface="Fira Sans" pitchFamily="34"/>
                <a:ea typeface="Fira Code" pitchFamily="49"/>
              </a:rPr>
              <a:t>So far…</a:t>
            </a:r>
            <a:endParaRPr lang="en-GB" sz="1800" kern="0"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01C6031-0036-4227-9AE0-DCC63CE3973A}"/>
                  </a:ext>
                </a:extLst>
              </p:cNvPr>
              <p:cNvSpPr txBox="1">
                <a:spLocks noGrp="1"/>
              </p:cNvSpPr>
              <p:nvPr>
                <p:ph idx="1"/>
              </p:nvPr>
            </p:nvSpPr>
            <p:spPr>
              <a:xfrm>
                <a:off x="838197" y="1690688"/>
                <a:ext cx="10515600" cy="4667243"/>
              </a:xfrm>
            </p:spPr>
            <p:txBody>
              <a:bodyPr>
                <a:normAutofit/>
              </a:bodyPr>
              <a:lstStyle/>
              <a:p>
                <a:pPr marL="0" lvl="0" indent="0">
                  <a:buNone/>
                </a:pPr>
                <a:r>
                  <a:rPr lang="en-GB" sz="2000" b="1" dirty="0">
                    <a:solidFill>
                      <a:srgbClr val="404040"/>
                    </a:solidFill>
                    <a:latin typeface="Fira Sans" pitchFamily="34"/>
                  </a:rPr>
                  <a:t>Interrupted Time Series</a:t>
                </a:r>
              </a:p>
              <a:p>
                <a:pPr lvl="0">
                  <a:buFontTx/>
                  <a:buChar char="-"/>
                </a:pPr>
                <a:r>
                  <a:rPr lang="en-GB" sz="2000" dirty="0">
                    <a:solidFill>
                      <a:srgbClr val="404040"/>
                    </a:solidFill>
                    <a:latin typeface="Fira Sans" pitchFamily="34"/>
                  </a:rPr>
                  <a:t>Suitable when we have long time series, no control units</a:t>
                </a:r>
              </a:p>
              <a:p>
                <a:pPr lvl="0">
                  <a:buFontTx/>
                  <a:buChar char="-"/>
                </a:pPr>
                <a:r>
                  <a:rPr lang="en-GB" sz="2000" dirty="0">
                    <a:solidFill>
                      <a:srgbClr val="404040"/>
                    </a:solidFill>
                    <a:latin typeface="Fira Sans" pitchFamily="34"/>
                  </a:rPr>
                  <a:t>Try to predict future </a:t>
                </a:r>
                <a:r>
                  <a:rPr lang="en-GB" sz="2000" b="1" dirty="0">
                    <a:solidFill>
                      <a:srgbClr val="404040"/>
                    </a:solidFill>
                    <a:latin typeface="Fira Sans" pitchFamily="34"/>
                  </a:rPr>
                  <a:t>counterfactual</a:t>
                </a:r>
                <a:r>
                  <a:rPr lang="en-GB" sz="2000" dirty="0">
                    <a:solidFill>
                      <a:srgbClr val="404040"/>
                    </a:solidFill>
                    <a:latin typeface="Fira Sans" pitchFamily="34"/>
                  </a:rPr>
                  <a:t> </a:t>
                </a:r>
                <a14:m>
                  <m:oMath xmlns:m="http://schemas.openxmlformats.org/officeDocument/2006/math">
                    <m:sSubSup>
                      <m:sSubSupPr>
                        <m:ctrlPr>
                          <a:rPr lang="en-GB" sz="2000" b="0" i="1" smtClean="0">
                            <a:solidFill>
                              <a:srgbClr val="404040"/>
                            </a:solidFill>
                            <a:latin typeface="Cambria Math" panose="02040503050406030204" pitchFamily="18" charset="0"/>
                          </a:rPr>
                        </m:ctrlPr>
                      </m:sSubSupPr>
                      <m:e>
                        <m:r>
                          <a:rPr lang="en-GB" sz="2000" b="0" i="1" smtClean="0">
                            <a:solidFill>
                              <a:srgbClr val="404040"/>
                            </a:solidFill>
                            <a:latin typeface="Cambria Math" panose="02040503050406030204" pitchFamily="18" charset="0"/>
                          </a:rPr>
                          <m:t>𝑌</m:t>
                        </m:r>
                      </m:e>
                      <m:sub>
                        <m:r>
                          <a:rPr lang="en-GB" sz="2000" b="0" i="1" smtClean="0">
                            <a:solidFill>
                              <a:srgbClr val="404040"/>
                            </a:solidFill>
                            <a:latin typeface="Cambria Math" panose="02040503050406030204" pitchFamily="18" charset="0"/>
                          </a:rPr>
                          <m:t>𝑡</m:t>
                        </m:r>
                      </m:sub>
                      <m:sup>
                        <m:r>
                          <a:rPr lang="en-GB" sz="2000" b="0" i="1" smtClean="0">
                            <a:solidFill>
                              <a:srgbClr val="404040"/>
                            </a:solidFill>
                            <a:latin typeface="Cambria Math" panose="02040503050406030204" pitchFamily="18" charset="0"/>
                          </a:rPr>
                          <m:t>0</m:t>
                        </m:r>
                      </m:sup>
                    </m:sSubSup>
                  </m:oMath>
                </a14:m>
                <a:r>
                  <a:rPr lang="en-GB" sz="2000" dirty="0">
                    <a:solidFill>
                      <a:srgbClr val="404040"/>
                    </a:solidFill>
                    <a:latin typeface="Fira Sans" pitchFamily="34"/>
                  </a:rPr>
                  <a:t> from past (pre-intervention) data </a:t>
                </a:r>
                <a14:m>
                  <m:oMath xmlns:m="http://schemas.openxmlformats.org/officeDocument/2006/math">
                    <m:sSubSup>
                      <m:sSubSupPr>
                        <m:ctrlPr>
                          <a:rPr lang="en-GB" sz="2000" i="1">
                            <a:solidFill>
                              <a:srgbClr val="404040"/>
                            </a:solidFill>
                            <a:latin typeface="Cambria Math" panose="02040503050406030204" pitchFamily="18" charset="0"/>
                          </a:rPr>
                        </m:ctrlPr>
                      </m:sSubSupPr>
                      <m:e>
                        <m:r>
                          <a:rPr lang="en-GB" sz="2000" i="1">
                            <a:solidFill>
                              <a:srgbClr val="404040"/>
                            </a:solidFill>
                            <a:latin typeface="Cambria Math" panose="02040503050406030204" pitchFamily="18" charset="0"/>
                          </a:rPr>
                          <m:t>𝑌</m:t>
                        </m:r>
                      </m:e>
                      <m:sub>
                        <m:r>
                          <a:rPr lang="en-GB" sz="2000" i="1">
                            <a:solidFill>
                              <a:srgbClr val="404040"/>
                            </a:solidFill>
                            <a:latin typeface="Cambria Math" panose="02040503050406030204" pitchFamily="18" charset="0"/>
                          </a:rPr>
                          <m:t>𝑡</m:t>
                        </m:r>
                        <m:r>
                          <a:rPr lang="en-GB" sz="2000" b="0" i="1" smtClean="0">
                            <a:solidFill>
                              <a:srgbClr val="404040"/>
                            </a:solidFill>
                            <a:latin typeface="Cambria Math" panose="02040503050406030204" pitchFamily="18" charset="0"/>
                          </a:rPr>
                          <m:t>−</m:t>
                        </m:r>
                        <m:r>
                          <a:rPr lang="en-GB" sz="2000" b="0" i="1" smtClean="0">
                            <a:solidFill>
                              <a:srgbClr val="404040"/>
                            </a:solidFill>
                            <a:latin typeface="Cambria Math" panose="02040503050406030204" pitchFamily="18" charset="0"/>
                          </a:rPr>
                          <m:t>𝑠</m:t>
                        </m:r>
                      </m:sub>
                      <m:sup>
                        <m:r>
                          <a:rPr lang="en-GB" sz="2000" i="1">
                            <a:solidFill>
                              <a:srgbClr val="404040"/>
                            </a:solidFill>
                            <a:latin typeface="Cambria Math" panose="02040503050406030204" pitchFamily="18" charset="0"/>
                          </a:rPr>
                          <m:t>0</m:t>
                        </m:r>
                      </m:sup>
                    </m:sSubSup>
                  </m:oMath>
                </a14:m>
                <a:r>
                  <a:rPr lang="en-GB" sz="2000" dirty="0">
                    <a:solidFill>
                      <a:srgbClr val="404040"/>
                    </a:solidFill>
                    <a:latin typeface="Fira Sans" pitchFamily="34"/>
                  </a:rPr>
                  <a:t> from the treated unit</a:t>
                </a:r>
              </a:p>
              <a:p>
                <a:pPr lvl="0">
                  <a:buFontTx/>
                  <a:buChar char="-"/>
                </a:pPr>
                <a:endParaRPr lang="en-GB" sz="2000" dirty="0">
                  <a:solidFill>
                    <a:schemeClr val="bg2"/>
                  </a:solidFill>
                  <a:latin typeface="Fira Sans" pitchFamily="34"/>
                </a:endParaRPr>
              </a:p>
              <a:p>
                <a:pPr marL="0" indent="0">
                  <a:buNone/>
                </a:pPr>
                <a:r>
                  <a:rPr lang="en-GB" sz="2000" b="1" dirty="0">
                    <a:solidFill>
                      <a:schemeClr val="bg2"/>
                    </a:solidFill>
                    <a:latin typeface="Fira Sans" pitchFamily="34"/>
                  </a:rPr>
                  <a:t>Synthetic Control</a:t>
                </a:r>
              </a:p>
              <a:p>
                <a:pPr>
                  <a:buFontTx/>
                  <a:buChar char="-"/>
                </a:pPr>
                <a:r>
                  <a:rPr lang="en-GB" sz="2000" dirty="0">
                    <a:solidFill>
                      <a:schemeClr val="bg2"/>
                    </a:solidFill>
                    <a:latin typeface="Fira Sans" pitchFamily="34"/>
                  </a:rPr>
                  <a:t>Suitable when we have </a:t>
                </a:r>
                <a:r>
                  <a:rPr lang="en-GB" sz="2000" b="1" dirty="0">
                    <a:solidFill>
                      <a:schemeClr val="bg2"/>
                    </a:solidFill>
                    <a:latin typeface="Fira Sans" pitchFamily="34"/>
                  </a:rPr>
                  <a:t>many </a:t>
                </a:r>
                <a:r>
                  <a:rPr lang="en-GB" sz="2000" dirty="0">
                    <a:solidFill>
                      <a:schemeClr val="bg2"/>
                    </a:solidFill>
                    <a:latin typeface="Fira Sans" pitchFamily="34"/>
                  </a:rPr>
                  <a:t>control units</a:t>
                </a:r>
              </a:p>
              <a:p>
                <a:pPr>
                  <a:buFontTx/>
                  <a:buChar char="-"/>
                </a:pPr>
                <a:r>
                  <a:rPr lang="en-GB" sz="2000" dirty="0">
                    <a:solidFill>
                      <a:schemeClr val="bg2"/>
                    </a:solidFill>
                    <a:latin typeface="Fira Sans" pitchFamily="34"/>
                  </a:rPr>
                  <a:t>Try to predict </a:t>
                </a:r>
                <a:r>
                  <a:rPr lang="en-GB" sz="2000" b="1" dirty="0">
                    <a:solidFill>
                      <a:schemeClr val="bg2"/>
                    </a:solidFill>
                    <a:latin typeface="Fira Sans" pitchFamily="34"/>
                  </a:rPr>
                  <a:t>counterfactual </a:t>
                </a:r>
                <a14:m>
                  <m:oMath xmlns:m="http://schemas.openxmlformats.org/officeDocument/2006/math">
                    <m:sSubSup>
                      <m:sSubSupPr>
                        <m:ctrlPr>
                          <a:rPr lang="en-GB" sz="2000" b="0" i="1" smtClean="0">
                            <a:solidFill>
                              <a:schemeClr val="bg2"/>
                            </a:solidFill>
                            <a:latin typeface="Cambria Math" panose="02040503050406030204" pitchFamily="18" charset="0"/>
                          </a:rPr>
                        </m:ctrlPr>
                      </m:sSubSupPr>
                      <m:e>
                        <m:r>
                          <a:rPr lang="en-GB" sz="2000" b="0" i="1" smtClean="0">
                            <a:solidFill>
                              <a:schemeClr val="bg2"/>
                            </a:solidFill>
                            <a:latin typeface="Cambria Math" panose="02040503050406030204" pitchFamily="18" charset="0"/>
                          </a:rPr>
                          <m:t>𝑌</m:t>
                        </m:r>
                      </m:e>
                      <m:sub>
                        <m:r>
                          <a:rPr lang="en-GB" sz="2000" b="0" i="1" smtClean="0">
                            <a:solidFill>
                              <a:schemeClr val="bg2"/>
                            </a:solidFill>
                            <a:latin typeface="Cambria Math" panose="02040503050406030204" pitchFamily="18" charset="0"/>
                          </a:rPr>
                          <m:t>𝑡</m:t>
                        </m:r>
                      </m:sub>
                      <m:sup>
                        <m:r>
                          <a:rPr lang="en-GB" sz="2000" b="0" i="1" smtClean="0">
                            <a:solidFill>
                              <a:schemeClr val="bg2"/>
                            </a:solidFill>
                            <a:latin typeface="Cambria Math" panose="02040503050406030204" pitchFamily="18" charset="0"/>
                          </a:rPr>
                          <m:t>0</m:t>
                        </m:r>
                      </m:sup>
                    </m:sSubSup>
                  </m:oMath>
                </a14:m>
                <a:r>
                  <a:rPr lang="en-GB" sz="2000" dirty="0">
                    <a:solidFill>
                      <a:schemeClr val="bg2"/>
                    </a:solidFill>
                    <a:latin typeface="Fira Sans" pitchFamily="34"/>
                  </a:rPr>
                  <a:t> for the treated unit using (a weighted average) of data from other untreated units </a:t>
                </a:r>
                <a14:m>
                  <m:oMath xmlns:m="http://schemas.openxmlformats.org/officeDocument/2006/math">
                    <m:sSubSup>
                      <m:sSubSupPr>
                        <m:ctrlPr>
                          <a:rPr lang="en-GB" sz="2000" i="1">
                            <a:solidFill>
                              <a:schemeClr val="bg2"/>
                            </a:solidFill>
                            <a:latin typeface="Cambria Math" panose="02040503050406030204" pitchFamily="18" charset="0"/>
                          </a:rPr>
                        </m:ctrlPr>
                      </m:sSubSupPr>
                      <m:e>
                        <m:r>
                          <a:rPr lang="en-GB" sz="2000" b="0" i="1" smtClean="0">
                            <a:solidFill>
                              <a:schemeClr val="bg2"/>
                            </a:solidFill>
                            <a:latin typeface="Cambria Math" panose="02040503050406030204" pitchFamily="18" charset="0"/>
                          </a:rPr>
                          <m:t>𝐶</m:t>
                        </m:r>
                      </m:e>
                      <m:sub>
                        <m:r>
                          <a:rPr lang="en-GB" sz="2000" b="0" i="1" smtClean="0">
                            <a:solidFill>
                              <a:schemeClr val="bg2"/>
                            </a:solidFill>
                            <a:latin typeface="Cambria Math" panose="02040503050406030204" pitchFamily="18" charset="0"/>
                          </a:rPr>
                          <m:t>𝑗</m:t>
                        </m:r>
                        <m:r>
                          <a:rPr lang="en-GB" sz="2000" b="0" i="1" smtClean="0">
                            <a:solidFill>
                              <a:schemeClr val="bg2"/>
                            </a:solidFill>
                            <a:latin typeface="Cambria Math" panose="02040503050406030204" pitchFamily="18" charset="0"/>
                          </a:rPr>
                          <m:t>, </m:t>
                        </m:r>
                        <m:r>
                          <a:rPr lang="en-GB" sz="2000" i="1">
                            <a:solidFill>
                              <a:schemeClr val="bg2"/>
                            </a:solidFill>
                            <a:latin typeface="Cambria Math" panose="02040503050406030204" pitchFamily="18" charset="0"/>
                          </a:rPr>
                          <m:t>𝑡</m:t>
                        </m:r>
                      </m:sub>
                      <m:sup>
                        <m:r>
                          <a:rPr lang="en-GB" sz="2000" i="1">
                            <a:solidFill>
                              <a:schemeClr val="bg2"/>
                            </a:solidFill>
                            <a:latin typeface="Cambria Math" panose="02040503050406030204" pitchFamily="18" charset="0"/>
                          </a:rPr>
                          <m:t>0</m:t>
                        </m:r>
                      </m:sup>
                    </m:sSubSup>
                  </m:oMath>
                </a14:m>
                <a:endParaRPr lang="en-GB" sz="2000" dirty="0">
                  <a:solidFill>
                    <a:schemeClr val="bg2"/>
                  </a:solidFill>
                  <a:latin typeface="Fira Sans" pitchFamily="34"/>
                </a:endParaRPr>
              </a:p>
            </p:txBody>
          </p:sp>
        </mc:Choice>
        <mc:Fallback>
          <p:sp>
            <p:nvSpPr>
              <p:cNvPr id="3" name="Content Placeholder 2">
                <a:extLst>
                  <a:ext uri="{FF2B5EF4-FFF2-40B4-BE49-F238E27FC236}">
                    <a16:creationId xmlns:a16="http://schemas.microsoft.com/office/drawing/2014/main" id="{101C6031-0036-4227-9AE0-DCC63CE3973A}"/>
                  </a:ext>
                </a:extLst>
              </p:cNvPr>
              <p:cNvSpPr txBox="1">
                <a:spLocks noGrp="1" noRot="1" noChangeAspect="1" noMove="1" noResize="1" noEditPoints="1" noAdjustHandles="1" noChangeArrowheads="1" noChangeShapeType="1" noTextEdit="1"/>
              </p:cNvSpPr>
              <p:nvPr>
                <p:ph idx="1"/>
              </p:nvPr>
            </p:nvSpPr>
            <p:spPr>
              <a:xfrm>
                <a:off x="838197" y="1690688"/>
                <a:ext cx="10515600" cy="4667243"/>
              </a:xfrm>
              <a:blipFill>
                <a:blip r:embed="rId2"/>
                <a:stretch>
                  <a:fillRect l="-580" t="-1305" r="-348"/>
                </a:stretch>
              </a:blipFill>
            </p:spPr>
            <p:txBody>
              <a:bodyPr/>
              <a:lstStyle/>
              <a:p>
                <a:r>
                  <a:rPr lang="en-GB">
                    <a:noFill/>
                  </a:rPr>
                  <a:t> </a:t>
                </a:r>
              </a:p>
            </p:txBody>
          </p:sp>
        </mc:Fallback>
      </mc:AlternateContent>
    </p:spTree>
    <p:extLst>
      <p:ext uri="{BB962C8B-B14F-4D97-AF65-F5344CB8AC3E}">
        <p14:creationId xmlns:p14="http://schemas.microsoft.com/office/powerpoint/2010/main" val="7843544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BFC8D9E1-3539-B44B-93B1-859C902D89BF}"/>
              </a:ext>
            </a:extLst>
          </p:cNvPr>
          <p:cNvCxnSpPr>
            <a:cxnSpLocks/>
          </p:cNvCxnSpPr>
          <p:nvPr/>
        </p:nvCxnSpPr>
        <p:spPr>
          <a:xfrm flipH="1">
            <a:off x="5800436" y="3301957"/>
            <a:ext cx="3583709" cy="1011425"/>
          </a:xfrm>
          <a:prstGeom prst="straightConnector1">
            <a:avLst/>
          </a:prstGeom>
          <a:ln w="63500">
            <a:solidFill>
              <a:schemeClr val="accent6"/>
            </a:solidFill>
            <a:prstDash val="sysDash"/>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graphicFrame>
            <p:nvGraphicFramePr>
              <p:cNvPr id="3" name="Table 6">
                <a:extLst>
                  <a:ext uri="{FF2B5EF4-FFF2-40B4-BE49-F238E27FC236}">
                    <a16:creationId xmlns:a16="http://schemas.microsoft.com/office/drawing/2014/main" id="{7F5D5E0C-E332-687C-116D-5583F775151D}"/>
                  </a:ext>
                </a:extLst>
              </p:cNvPr>
              <p:cNvGraphicFramePr>
                <a:graphicFrameLocks noGrp="1"/>
              </p:cNvGraphicFramePr>
              <p:nvPr/>
            </p:nvGraphicFramePr>
            <p:xfrm>
              <a:off x="684631" y="1000119"/>
              <a:ext cx="6406215" cy="4420312"/>
            </p:xfrm>
            <a:graphic>
              <a:graphicData uri="http://schemas.openxmlformats.org/drawingml/2006/table">
                <a:tbl>
                  <a:tblPr firstRow="1" bandRow="1">
                    <a:tableStyleId>{5C22544A-7EE6-4342-B048-85BDC9FD1C3A}</a:tableStyleId>
                  </a:tblPr>
                  <a:tblGrid>
                    <a:gridCol w="1281243">
                      <a:extLst>
                        <a:ext uri="{9D8B030D-6E8A-4147-A177-3AD203B41FA5}">
                          <a16:colId xmlns:a16="http://schemas.microsoft.com/office/drawing/2014/main" val="1284712509"/>
                        </a:ext>
                      </a:extLst>
                    </a:gridCol>
                    <a:gridCol w="1281243">
                      <a:extLst>
                        <a:ext uri="{9D8B030D-6E8A-4147-A177-3AD203B41FA5}">
                          <a16:colId xmlns:a16="http://schemas.microsoft.com/office/drawing/2014/main" val="3384408917"/>
                        </a:ext>
                      </a:extLst>
                    </a:gridCol>
                    <a:gridCol w="1281243">
                      <a:extLst>
                        <a:ext uri="{9D8B030D-6E8A-4147-A177-3AD203B41FA5}">
                          <a16:colId xmlns:a16="http://schemas.microsoft.com/office/drawing/2014/main" val="3475929590"/>
                        </a:ext>
                      </a:extLst>
                    </a:gridCol>
                    <a:gridCol w="1281243">
                      <a:extLst>
                        <a:ext uri="{9D8B030D-6E8A-4147-A177-3AD203B41FA5}">
                          <a16:colId xmlns:a16="http://schemas.microsoft.com/office/drawing/2014/main" val="2809065463"/>
                        </a:ext>
                      </a:extLst>
                    </a:gridCol>
                    <a:gridCol w="1281243">
                      <a:extLst>
                        <a:ext uri="{9D8B030D-6E8A-4147-A177-3AD203B41FA5}">
                          <a16:colId xmlns:a16="http://schemas.microsoft.com/office/drawing/2014/main" val="3102601274"/>
                        </a:ext>
                      </a:extLst>
                    </a:gridCol>
                  </a:tblGrid>
                  <a:tr h="300460">
                    <a:tc>
                      <a:txBody>
                        <a:bodyPr/>
                        <a:lstStyle/>
                        <a:p>
                          <a:endParaRPr lang="nl-NL" sz="1500" dirty="0"/>
                        </a:p>
                      </a:txBody>
                      <a:tcPr marL="72110" marR="72110" marT="36055" marB="36055">
                        <a:lnL w="12701" cap="flat" cmpd="sng" algn="ctr">
                          <a:noFill/>
                          <a:prstDash val="solid"/>
                          <a:round/>
                          <a:headEnd type="none" w="med" len="med"/>
                          <a:tailEnd type="none" w="med" len="me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500" dirty="0"/>
                        </a:p>
                      </a:txBody>
                      <a:tcPr marL="72110" marR="72110" marT="36055" marB="36055">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500" dirty="0"/>
                        </a:p>
                      </a:txBody>
                      <a:tcPr marL="72110" marR="72110" marT="36055" marB="36055">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500" dirty="0"/>
                        </a:p>
                      </a:txBody>
                      <a:tcPr marL="72110" marR="72110" marT="36055" marB="36055">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500" dirty="0"/>
                        </a:p>
                      </a:txBody>
                      <a:tcPr marL="72110" marR="72110" marT="36055" marB="36055">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3508505"/>
                      </a:ext>
                    </a:extLst>
                  </a:tr>
                  <a:tr h="412932">
                    <a:tc>
                      <a:txBody>
                        <a:bodyPr/>
                        <a:lstStyle/>
                        <a:p>
                          <a:pPr/>
                          <a14:m>
                            <m:oMathPara xmlns:m="http://schemas.openxmlformats.org/officeDocument/2006/math">
                              <m:oMathParaPr>
                                <m:jc m:val="centerGroup"/>
                              </m:oMathParaPr>
                              <m:oMath xmlns:m="http://schemas.openxmlformats.org/officeDocument/2006/math">
                                <m:r>
                                  <a:rPr lang="en-GB" sz="2200" b="0" i="1" smtClean="0">
                                    <a:latin typeface="Cambria Math" panose="02040503050406030204" pitchFamily="18" charset="0"/>
                                  </a:rPr>
                                  <m:t>𝑇𝑖𝑚𝑒</m:t>
                                </m:r>
                              </m:oMath>
                            </m:oMathPara>
                          </a14:m>
                          <a:endParaRPr lang="nl-NL" sz="2200" dirty="0"/>
                        </a:p>
                      </a:txBody>
                      <a:tcPr marL="72110" marR="72110" marT="36055" marB="36055">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200" b="0" i="1" smtClean="0">
                                        <a:latin typeface="Cambria Math" panose="02040503050406030204" pitchFamily="18" charset="0"/>
                                      </a:rPr>
                                    </m:ctrlPr>
                                  </m:sSubPr>
                                  <m:e>
                                    <m:r>
                                      <a:rPr lang="en-GB" sz="2200" b="0" i="1" smtClean="0">
                                        <a:latin typeface="Cambria Math" panose="02040503050406030204" pitchFamily="18" charset="0"/>
                                      </a:rPr>
                                      <m:t>𝑌</m:t>
                                    </m:r>
                                  </m:e>
                                  <m:sub>
                                    <m:r>
                                      <a:rPr lang="en-GB" sz="2200" b="0" i="1" smtClean="0">
                                        <a:latin typeface="Cambria Math" panose="02040503050406030204" pitchFamily="18" charset="0"/>
                                      </a:rPr>
                                      <m:t>𝑡</m:t>
                                    </m:r>
                                  </m:sub>
                                </m:sSub>
                              </m:oMath>
                            </m:oMathPara>
                          </a14:m>
                          <a:endParaRPr lang="nl-NL" sz="2200" dirty="0"/>
                        </a:p>
                      </a:txBody>
                      <a:tcPr marL="72110" marR="72110" marT="36055" marB="36055">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200" b="0" i="1" smtClean="0">
                                        <a:latin typeface="Cambria Math" panose="02040503050406030204" pitchFamily="18" charset="0"/>
                                      </a:rPr>
                                    </m:ctrlPr>
                                  </m:sSubPr>
                                  <m:e>
                                    <m:r>
                                      <a:rPr lang="en-GB" sz="2200" b="0" i="1" smtClean="0">
                                        <a:latin typeface="Cambria Math" panose="02040503050406030204" pitchFamily="18" charset="0"/>
                                      </a:rPr>
                                      <m:t>𝐴</m:t>
                                    </m:r>
                                  </m:e>
                                  <m:sub>
                                    <m:r>
                                      <a:rPr lang="en-GB" sz="2200" b="0" i="1" smtClean="0">
                                        <a:latin typeface="Cambria Math" panose="02040503050406030204" pitchFamily="18" charset="0"/>
                                      </a:rPr>
                                      <m:t>𝑡</m:t>
                                    </m:r>
                                  </m:sub>
                                </m:sSub>
                              </m:oMath>
                            </m:oMathPara>
                          </a14:m>
                          <a:endParaRPr lang="nl-NL" sz="2200" dirty="0"/>
                        </a:p>
                      </a:txBody>
                      <a:tcPr marL="72110" marR="72110" marT="36055" marB="36055">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200" b="0" i="1" smtClean="0">
                                        <a:latin typeface="Cambria Math" panose="02040503050406030204" pitchFamily="18" charset="0"/>
                                      </a:rPr>
                                    </m:ctrlPr>
                                  </m:sSubSupPr>
                                  <m:e>
                                    <m:r>
                                      <a:rPr lang="en-GB" sz="2200" b="0" i="1" smtClean="0">
                                        <a:latin typeface="Cambria Math" panose="02040503050406030204" pitchFamily="18" charset="0"/>
                                      </a:rPr>
                                      <m:t>𝑌</m:t>
                                    </m:r>
                                  </m:e>
                                  <m:sub>
                                    <m:r>
                                      <a:rPr lang="en-GB" sz="2200" b="0" i="1" smtClean="0">
                                        <a:latin typeface="Cambria Math" panose="02040503050406030204" pitchFamily="18" charset="0"/>
                                      </a:rPr>
                                      <m:t>𝑡</m:t>
                                    </m:r>
                                  </m:sub>
                                  <m:sup>
                                    <m:r>
                                      <a:rPr lang="en-GB" sz="2200" b="0" i="1" smtClean="0">
                                        <a:latin typeface="Cambria Math" panose="02040503050406030204" pitchFamily="18" charset="0"/>
                                      </a:rPr>
                                      <m:t>0</m:t>
                                    </m:r>
                                  </m:sup>
                                </m:sSubSup>
                              </m:oMath>
                            </m:oMathPara>
                          </a14:m>
                          <a:endParaRPr lang="nl-NL" sz="2200" dirty="0"/>
                        </a:p>
                      </a:txBody>
                      <a:tcPr marL="72110" marR="72110" marT="36055" marB="36055">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200" b="0" i="1" smtClean="0">
                                        <a:latin typeface="Cambria Math" panose="02040503050406030204" pitchFamily="18" charset="0"/>
                                      </a:rPr>
                                    </m:ctrlPr>
                                  </m:sSubSupPr>
                                  <m:e>
                                    <m:r>
                                      <a:rPr lang="en-GB" sz="2200" b="0" i="1" smtClean="0">
                                        <a:latin typeface="Cambria Math" panose="02040503050406030204" pitchFamily="18" charset="0"/>
                                      </a:rPr>
                                      <m:t>𝑌</m:t>
                                    </m:r>
                                  </m:e>
                                  <m:sub>
                                    <m:r>
                                      <a:rPr lang="en-GB" sz="2200" b="0" i="1" smtClean="0">
                                        <a:latin typeface="Cambria Math" panose="02040503050406030204" pitchFamily="18" charset="0"/>
                                      </a:rPr>
                                      <m:t>𝑡</m:t>
                                    </m:r>
                                  </m:sub>
                                  <m:sup>
                                    <m:r>
                                      <a:rPr lang="en-GB" sz="2200" b="0" i="1" smtClean="0">
                                        <a:latin typeface="Cambria Math" panose="02040503050406030204" pitchFamily="18" charset="0"/>
                                      </a:rPr>
                                      <m:t>1</m:t>
                                    </m:r>
                                  </m:sup>
                                </m:sSubSup>
                              </m:oMath>
                            </m:oMathPara>
                          </a14:m>
                          <a:endParaRPr lang="nl-NL" sz="2200" dirty="0"/>
                        </a:p>
                      </a:txBody>
                      <a:tcPr marL="72110" marR="72110" marT="36055" marB="36055">
                        <a:lnT w="38103" cap="flat" cmpd="sng" algn="ctr">
                          <a:noFill/>
                          <a:prstDash val="solid"/>
                          <a:round/>
                          <a:headEnd type="none" w="med" len="med"/>
                          <a:tailEnd type="none" w="med" len="med"/>
                        </a:lnT>
                        <a:noFill/>
                      </a:tcPr>
                    </a:tc>
                    <a:extLst>
                      <a:ext uri="{0D108BD9-81ED-4DB2-BD59-A6C34878D82A}">
                        <a16:rowId xmlns:a16="http://schemas.microsoft.com/office/drawing/2014/main" val="1687714552"/>
                      </a:ext>
                    </a:extLst>
                  </a:tr>
                  <a:tr h="0">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1</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7</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600" b="0" i="1" smtClean="0">
                                    <a:latin typeface="Cambria Math" panose="02040503050406030204" pitchFamily="18" charset="0"/>
                                  </a:rPr>
                                  <m:t>0</m:t>
                                </m:r>
                              </m:oMath>
                            </m:oMathPara>
                          </a14:m>
                          <a:endParaRPr lang="nl-NL" sz="16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chemeClr val="accent1"/>
                                    </a:solidFill>
                                    <a:latin typeface="Cambria Math" panose="02040503050406030204" pitchFamily="18" charset="0"/>
                                  </a:rPr>
                                  <m:t>7</m:t>
                                </m:r>
                              </m:oMath>
                            </m:oMathPara>
                          </a14:m>
                          <a:endParaRPr lang="nl-NL" sz="1700" dirty="0">
                            <a:solidFill>
                              <a:schemeClr val="accent1"/>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𝑁𝐴</m:t>
                                </m:r>
                              </m:oMath>
                            </m:oMathPara>
                          </a14:m>
                          <a:endParaRPr lang="nl-NL" sz="1700" dirty="0"/>
                        </a:p>
                      </a:txBody>
                      <a:tcPr marL="72110" marR="72110" marT="36055" marB="36055">
                        <a:noFill/>
                      </a:tcPr>
                    </a:tc>
                    <a:extLst>
                      <a:ext uri="{0D108BD9-81ED-4DB2-BD59-A6C34878D82A}">
                        <a16:rowId xmlns:a16="http://schemas.microsoft.com/office/drawing/2014/main" val="390264655"/>
                      </a:ext>
                    </a:extLst>
                  </a:tr>
                  <a:tr h="367129">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2</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9</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600" b="0" i="1" smtClean="0">
                                    <a:latin typeface="Cambria Math" panose="02040503050406030204" pitchFamily="18" charset="0"/>
                                  </a:rPr>
                                  <m:t>0</m:t>
                                </m:r>
                              </m:oMath>
                            </m:oMathPara>
                          </a14:m>
                          <a:endParaRPr lang="nl-NL" sz="16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chemeClr val="accent1"/>
                                    </a:solidFill>
                                    <a:latin typeface="Cambria Math" panose="02040503050406030204" pitchFamily="18" charset="0"/>
                                  </a:rPr>
                                  <m:t>9</m:t>
                                </m:r>
                              </m:oMath>
                            </m:oMathPara>
                          </a14:m>
                          <a:endParaRPr lang="nl-NL" sz="1700" dirty="0">
                            <a:solidFill>
                              <a:schemeClr val="accent1"/>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𝑁𝐴</m:t>
                                </m:r>
                              </m:oMath>
                            </m:oMathPara>
                          </a14:m>
                          <a:endParaRPr lang="nl-NL" sz="1700" dirty="0"/>
                        </a:p>
                      </a:txBody>
                      <a:tcPr marL="72110" marR="72110" marT="36055" marB="36055">
                        <a:noFill/>
                      </a:tcPr>
                    </a:tc>
                    <a:extLst>
                      <a:ext uri="{0D108BD9-81ED-4DB2-BD59-A6C34878D82A}">
                        <a16:rowId xmlns:a16="http://schemas.microsoft.com/office/drawing/2014/main" val="2224430632"/>
                      </a:ext>
                    </a:extLst>
                  </a:tr>
                  <a:tr h="367129">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3</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6</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600" b="0" i="1" smtClean="0">
                                    <a:latin typeface="Cambria Math" panose="02040503050406030204" pitchFamily="18" charset="0"/>
                                  </a:rPr>
                                  <m:t>0</m:t>
                                </m:r>
                              </m:oMath>
                            </m:oMathPara>
                          </a14:m>
                          <a:endParaRPr lang="nl-NL" sz="16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chemeClr val="accent1"/>
                                    </a:solidFill>
                                    <a:latin typeface="Cambria Math" panose="02040503050406030204" pitchFamily="18" charset="0"/>
                                  </a:rPr>
                                  <m:t>6</m:t>
                                </m:r>
                              </m:oMath>
                            </m:oMathPara>
                          </a14:m>
                          <a:endParaRPr lang="nl-NL" sz="1700" dirty="0">
                            <a:solidFill>
                              <a:schemeClr val="accent1"/>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𝑁𝐴</m:t>
                                </m:r>
                              </m:oMath>
                            </m:oMathPara>
                          </a14:m>
                          <a:endParaRPr lang="nl-NL" sz="1700" dirty="0"/>
                        </a:p>
                      </a:txBody>
                      <a:tcPr marL="72110" marR="72110" marT="36055" marB="36055">
                        <a:noFill/>
                      </a:tcPr>
                    </a:tc>
                    <a:extLst>
                      <a:ext uri="{0D108BD9-81ED-4DB2-BD59-A6C34878D82A}">
                        <a16:rowId xmlns:a16="http://schemas.microsoft.com/office/drawing/2014/main" val="2346763742"/>
                      </a:ext>
                    </a:extLst>
                  </a:tr>
                  <a:tr h="367129">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4</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5</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600" b="0" i="1" smtClean="0">
                                    <a:latin typeface="Cambria Math" panose="02040503050406030204" pitchFamily="18" charset="0"/>
                                  </a:rPr>
                                  <m:t>0</m:t>
                                </m:r>
                              </m:oMath>
                            </m:oMathPara>
                          </a14:m>
                          <a:endParaRPr lang="nl-NL" sz="16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chemeClr val="accent1"/>
                                    </a:solidFill>
                                    <a:latin typeface="Cambria Math" panose="02040503050406030204" pitchFamily="18" charset="0"/>
                                  </a:rPr>
                                  <m:t>5</m:t>
                                </m:r>
                              </m:oMath>
                            </m:oMathPara>
                          </a14:m>
                          <a:endParaRPr lang="nl-NL" sz="1700" dirty="0">
                            <a:solidFill>
                              <a:schemeClr val="accent1"/>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𝑁𝐴</m:t>
                                </m:r>
                              </m:oMath>
                            </m:oMathPara>
                          </a14:m>
                          <a:endParaRPr lang="nl-NL" sz="1700" dirty="0"/>
                        </a:p>
                      </a:txBody>
                      <a:tcPr marL="72110" marR="72110" marT="36055" marB="36055">
                        <a:noFill/>
                      </a:tcPr>
                    </a:tc>
                    <a:extLst>
                      <a:ext uri="{0D108BD9-81ED-4DB2-BD59-A6C34878D82A}">
                        <a16:rowId xmlns:a16="http://schemas.microsoft.com/office/drawing/2014/main" val="877257161"/>
                      </a:ext>
                    </a:extLst>
                  </a:tr>
                  <a:tr h="367129">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5</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6</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600" b="0" i="1" smtClean="0">
                                    <a:latin typeface="Cambria Math" panose="02040503050406030204" pitchFamily="18" charset="0"/>
                                  </a:rPr>
                                  <m:t>0</m:t>
                                </m:r>
                              </m:oMath>
                            </m:oMathPara>
                          </a14:m>
                          <a:endParaRPr lang="nl-NL" sz="16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chemeClr val="accent1"/>
                                    </a:solidFill>
                                    <a:latin typeface="Cambria Math" panose="02040503050406030204" pitchFamily="18" charset="0"/>
                                  </a:rPr>
                                  <m:t>6</m:t>
                                </m:r>
                              </m:oMath>
                            </m:oMathPara>
                          </a14:m>
                          <a:endParaRPr lang="nl-NL" sz="1700" dirty="0">
                            <a:solidFill>
                              <a:schemeClr val="accent1"/>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𝑁𝐴</m:t>
                                </m:r>
                              </m:oMath>
                            </m:oMathPara>
                          </a14:m>
                          <a:endParaRPr lang="nl-NL" sz="1700" dirty="0"/>
                        </a:p>
                      </a:txBody>
                      <a:tcPr marL="72110" marR="72110" marT="36055" marB="36055">
                        <a:noFill/>
                      </a:tcPr>
                    </a:tc>
                    <a:extLst>
                      <a:ext uri="{0D108BD9-81ED-4DB2-BD59-A6C34878D82A}">
                        <a16:rowId xmlns:a16="http://schemas.microsoft.com/office/drawing/2014/main" val="2496063903"/>
                      </a:ext>
                    </a:extLst>
                  </a:tr>
                  <a:tr h="367129">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6</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2</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600" b="0" i="1" smtClean="0">
                                    <a:latin typeface="Cambria Math" panose="02040503050406030204" pitchFamily="18" charset="0"/>
                                  </a:rPr>
                                  <m:t>1</m:t>
                                </m:r>
                              </m:oMath>
                            </m:oMathPara>
                          </a14:m>
                          <a:endParaRPr lang="nl-NL" sz="16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chemeClr val="accent6"/>
                                        </a:solidFill>
                                        <a:latin typeface="Cambria Math" panose="02040503050406030204" pitchFamily="18" charset="0"/>
                                      </a:rPr>
                                    </m:ctrlPr>
                                  </m:accPr>
                                  <m:e>
                                    <m:sSubSup>
                                      <m:sSubSupPr>
                                        <m:ctrlPr>
                                          <a:rPr lang="en-GB" sz="1700" b="0" i="1" smtClean="0">
                                            <a:solidFill>
                                              <a:schemeClr val="accent6"/>
                                            </a:solidFill>
                                            <a:latin typeface="Cambria Math" panose="02040503050406030204" pitchFamily="18" charset="0"/>
                                          </a:rPr>
                                        </m:ctrlPr>
                                      </m:sSubSupPr>
                                      <m:e>
                                        <m:r>
                                          <a:rPr lang="en-GB" sz="1700" b="0" i="1" smtClean="0">
                                            <a:solidFill>
                                              <a:schemeClr val="accent6"/>
                                            </a:solidFill>
                                            <a:latin typeface="Cambria Math" panose="02040503050406030204" pitchFamily="18" charset="0"/>
                                          </a:rPr>
                                          <m:t>𝑌</m:t>
                                        </m:r>
                                      </m:e>
                                      <m:sub>
                                        <m:r>
                                          <a:rPr lang="en-GB" sz="1700" b="0" i="1" smtClean="0">
                                            <a:solidFill>
                                              <a:schemeClr val="accent6"/>
                                            </a:solidFill>
                                            <a:latin typeface="Cambria Math" panose="02040503050406030204" pitchFamily="18" charset="0"/>
                                          </a:rPr>
                                          <m:t>6</m:t>
                                        </m:r>
                                      </m:sub>
                                      <m:sup>
                                        <m:r>
                                          <a:rPr lang="en-GB" sz="1700" b="0" i="1" smtClean="0">
                                            <a:solidFill>
                                              <a:schemeClr val="accent6"/>
                                            </a:solidFill>
                                            <a:latin typeface="Cambria Math" panose="02040503050406030204" pitchFamily="18" charset="0"/>
                                          </a:rPr>
                                          <m:t>0</m:t>
                                        </m:r>
                                      </m:sup>
                                    </m:sSubSup>
                                  </m:e>
                                </m:acc>
                              </m:oMath>
                            </m:oMathPara>
                          </a14:m>
                          <a:endParaRPr lang="nl-NL" sz="1700" dirty="0">
                            <a:solidFill>
                              <a:schemeClr val="accent6"/>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rgbClr val="FF0000"/>
                                    </a:solidFill>
                                    <a:latin typeface="Cambria Math" panose="02040503050406030204" pitchFamily="18" charset="0"/>
                                  </a:rPr>
                                  <m:t>2</m:t>
                                </m:r>
                              </m:oMath>
                            </m:oMathPara>
                          </a14:m>
                          <a:endParaRPr lang="nl-NL" sz="1700" dirty="0">
                            <a:solidFill>
                              <a:srgbClr val="FF0000"/>
                            </a:solidFill>
                          </a:endParaRPr>
                        </a:p>
                      </a:txBody>
                      <a:tcPr marL="72110" marR="72110" marT="36055" marB="36055">
                        <a:noFill/>
                      </a:tcPr>
                    </a:tc>
                    <a:extLst>
                      <a:ext uri="{0D108BD9-81ED-4DB2-BD59-A6C34878D82A}">
                        <a16:rowId xmlns:a16="http://schemas.microsoft.com/office/drawing/2014/main" val="305272429"/>
                      </a:ext>
                    </a:extLst>
                  </a:tr>
                  <a:tr h="367129">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7</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3</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600" b="0" i="1" smtClean="0">
                                    <a:latin typeface="Cambria Math" panose="02040503050406030204" pitchFamily="18" charset="0"/>
                                  </a:rPr>
                                  <m:t>1</m:t>
                                </m:r>
                              </m:oMath>
                            </m:oMathPara>
                          </a14:m>
                          <a:endParaRPr lang="nl-NL" sz="16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chemeClr val="accent6"/>
                                        </a:solidFill>
                                        <a:latin typeface="Cambria Math" panose="02040503050406030204" pitchFamily="18" charset="0"/>
                                      </a:rPr>
                                    </m:ctrlPr>
                                  </m:accPr>
                                  <m:e>
                                    <m:sSubSup>
                                      <m:sSubSupPr>
                                        <m:ctrlPr>
                                          <a:rPr lang="en-GB" sz="1700" b="0" i="1" smtClean="0">
                                            <a:solidFill>
                                              <a:schemeClr val="accent6"/>
                                            </a:solidFill>
                                            <a:latin typeface="Cambria Math" panose="02040503050406030204" pitchFamily="18" charset="0"/>
                                          </a:rPr>
                                        </m:ctrlPr>
                                      </m:sSubSupPr>
                                      <m:e>
                                        <m:r>
                                          <a:rPr lang="en-GB" sz="1700" b="0" i="1" smtClean="0">
                                            <a:solidFill>
                                              <a:schemeClr val="accent6"/>
                                            </a:solidFill>
                                            <a:latin typeface="Cambria Math" panose="02040503050406030204" pitchFamily="18" charset="0"/>
                                          </a:rPr>
                                          <m:t>𝑌</m:t>
                                        </m:r>
                                      </m:e>
                                      <m:sub>
                                        <m:r>
                                          <a:rPr lang="en-GB" sz="1700" b="0" i="1" smtClean="0">
                                            <a:solidFill>
                                              <a:schemeClr val="accent6"/>
                                            </a:solidFill>
                                            <a:latin typeface="Cambria Math" panose="02040503050406030204" pitchFamily="18" charset="0"/>
                                          </a:rPr>
                                          <m:t>7</m:t>
                                        </m:r>
                                      </m:sub>
                                      <m:sup>
                                        <m:r>
                                          <a:rPr lang="en-GB" sz="1700" b="0" i="1" smtClean="0">
                                            <a:solidFill>
                                              <a:schemeClr val="accent6"/>
                                            </a:solidFill>
                                            <a:latin typeface="Cambria Math" panose="02040503050406030204" pitchFamily="18" charset="0"/>
                                          </a:rPr>
                                          <m:t>0</m:t>
                                        </m:r>
                                      </m:sup>
                                    </m:sSubSup>
                                  </m:e>
                                </m:acc>
                              </m:oMath>
                            </m:oMathPara>
                          </a14:m>
                          <a:endParaRPr lang="nl-NL" sz="1700" dirty="0">
                            <a:solidFill>
                              <a:schemeClr val="accent6"/>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rgbClr val="FF0000"/>
                                    </a:solidFill>
                                    <a:latin typeface="Cambria Math" panose="02040503050406030204" pitchFamily="18" charset="0"/>
                                  </a:rPr>
                                  <m:t>3</m:t>
                                </m:r>
                              </m:oMath>
                            </m:oMathPara>
                          </a14:m>
                          <a:endParaRPr lang="nl-NL" sz="1700" dirty="0">
                            <a:solidFill>
                              <a:srgbClr val="FF0000"/>
                            </a:solidFill>
                          </a:endParaRPr>
                        </a:p>
                      </a:txBody>
                      <a:tcPr marL="72110" marR="72110" marT="36055" marB="36055">
                        <a:noFill/>
                      </a:tcPr>
                    </a:tc>
                    <a:extLst>
                      <a:ext uri="{0D108BD9-81ED-4DB2-BD59-A6C34878D82A}">
                        <a16:rowId xmlns:a16="http://schemas.microsoft.com/office/drawing/2014/main" val="1137048644"/>
                      </a:ext>
                    </a:extLst>
                  </a:tr>
                  <a:tr h="367129">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8</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1</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600" b="0" i="1" smtClean="0">
                                    <a:latin typeface="Cambria Math" panose="02040503050406030204" pitchFamily="18" charset="0"/>
                                  </a:rPr>
                                  <m:t>1</m:t>
                                </m:r>
                              </m:oMath>
                            </m:oMathPara>
                          </a14:m>
                          <a:endParaRPr lang="nl-NL" sz="16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chemeClr val="accent6"/>
                                        </a:solidFill>
                                        <a:latin typeface="Cambria Math" panose="02040503050406030204" pitchFamily="18" charset="0"/>
                                      </a:rPr>
                                    </m:ctrlPr>
                                  </m:accPr>
                                  <m:e>
                                    <m:sSubSup>
                                      <m:sSubSupPr>
                                        <m:ctrlPr>
                                          <a:rPr lang="en-GB" sz="1700" b="0" i="1" smtClean="0">
                                            <a:solidFill>
                                              <a:schemeClr val="accent6"/>
                                            </a:solidFill>
                                            <a:latin typeface="Cambria Math" panose="02040503050406030204" pitchFamily="18" charset="0"/>
                                          </a:rPr>
                                        </m:ctrlPr>
                                      </m:sSubSupPr>
                                      <m:e>
                                        <m:r>
                                          <a:rPr lang="en-GB" sz="1700" b="0" i="1" smtClean="0">
                                            <a:solidFill>
                                              <a:schemeClr val="accent6"/>
                                            </a:solidFill>
                                            <a:latin typeface="Cambria Math" panose="02040503050406030204" pitchFamily="18" charset="0"/>
                                          </a:rPr>
                                          <m:t>𝑌</m:t>
                                        </m:r>
                                      </m:e>
                                      <m:sub>
                                        <m:r>
                                          <a:rPr lang="en-GB" sz="1700" b="0" i="1" smtClean="0">
                                            <a:solidFill>
                                              <a:schemeClr val="accent6"/>
                                            </a:solidFill>
                                            <a:latin typeface="Cambria Math" panose="02040503050406030204" pitchFamily="18" charset="0"/>
                                          </a:rPr>
                                          <m:t>8</m:t>
                                        </m:r>
                                      </m:sub>
                                      <m:sup>
                                        <m:r>
                                          <a:rPr lang="en-GB" sz="1700" b="0" i="1" smtClean="0">
                                            <a:solidFill>
                                              <a:schemeClr val="accent6"/>
                                            </a:solidFill>
                                            <a:latin typeface="Cambria Math" panose="02040503050406030204" pitchFamily="18" charset="0"/>
                                          </a:rPr>
                                          <m:t>0</m:t>
                                        </m:r>
                                      </m:sup>
                                    </m:sSubSup>
                                  </m:e>
                                </m:acc>
                              </m:oMath>
                            </m:oMathPara>
                          </a14:m>
                          <a:endParaRPr lang="nl-NL" sz="1700" dirty="0">
                            <a:solidFill>
                              <a:schemeClr val="accent6"/>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rgbClr val="FF0000"/>
                                    </a:solidFill>
                                    <a:latin typeface="Cambria Math" panose="02040503050406030204" pitchFamily="18" charset="0"/>
                                  </a:rPr>
                                  <m:t>1</m:t>
                                </m:r>
                              </m:oMath>
                            </m:oMathPara>
                          </a14:m>
                          <a:endParaRPr lang="nl-NL" sz="1700" dirty="0">
                            <a:solidFill>
                              <a:srgbClr val="FF0000"/>
                            </a:solidFill>
                          </a:endParaRPr>
                        </a:p>
                      </a:txBody>
                      <a:tcPr marL="72110" marR="72110" marT="36055" marB="36055">
                        <a:noFill/>
                      </a:tcPr>
                    </a:tc>
                    <a:extLst>
                      <a:ext uri="{0D108BD9-81ED-4DB2-BD59-A6C34878D82A}">
                        <a16:rowId xmlns:a16="http://schemas.microsoft.com/office/drawing/2014/main" val="1712240706"/>
                      </a:ext>
                    </a:extLst>
                  </a:tr>
                  <a:tr h="367129">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600" b="0" i="1" smtClean="0">
                                    <a:latin typeface="Cambria Math" panose="02040503050406030204" pitchFamily="18" charset="0"/>
                                  </a:rPr>
                                  <m:t>…</m:t>
                                </m:r>
                              </m:oMath>
                            </m:oMathPara>
                          </a14:m>
                          <a:endParaRPr lang="nl-NL" sz="16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chemeClr val="accent6"/>
                                    </a:solidFill>
                                    <a:latin typeface="Cambria Math" panose="02040503050406030204" pitchFamily="18" charset="0"/>
                                  </a:rPr>
                                  <m:t>...</m:t>
                                </m:r>
                              </m:oMath>
                            </m:oMathPara>
                          </a14:m>
                          <a:endParaRPr lang="nl-NL" sz="1700" dirty="0">
                            <a:solidFill>
                              <a:schemeClr val="accent6"/>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rgbClr val="FF0000"/>
                                    </a:solidFill>
                                    <a:latin typeface="Cambria Math" panose="02040503050406030204" pitchFamily="18" charset="0"/>
                                  </a:rPr>
                                  <m:t>…</m:t>
                                </m:r>
                              </m:oMath>
                            </m:oMathPara>
                          </a14:m>
                          <a:endParaRPr lang="nl-NL" sz="1700" dirty="0">
                            <a:solidFill>
                              <a:srgbClr val="FF0000"/>
                            </a:solidFill>
                          </a:endParaRPr>
                        </a:p>
                      </a:txBody>
                      <a:tcPr marL="72110" marR="72110" marT="36055" marB="36055">
                        <a:noFill/>
                      </a:tcPr>
                    </a:tc>
                    <a:extLst>
                      <a:ext uri="{0D108BD9-81ED-4DB2-BD59-A6C34878D82A}">
                        <a16:rowId xmlns:a16="http://schemas.microsoft.com/office/drawing/2014/main" val="1201809782"/>
                      </a:ext>
                    </a:extLst>
                  </a:tr>
                  <a:tr h="367129">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𝑇</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latin typeface="Cambria Math" panose="02040503050406030204" pitchFamily="18" charset="0"/>
                                  </a:rPr>
                                  <m:t>2</m:t>
                                </m:r>
                              </m:oMath>
                            </m:oMathPara>
                          </a14:m>
                          <a:endParaRPr lang="nl-NL" sz="17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600" b="0" i="1" smtClean="0">
                                    <a:latin typeface="Cambria Math" panose="02040503050406030204" pitchFamily="18" charset="0"/>
                                  </a:rPr>
                                  <m:t>1</m:t>
                                </m:r>
                              </m:oMath>
                            </m:oMathPara>
                          </a14:m>
                          <a:endParaRPr lang="nl-NL" sz="1600" dirty="0"/>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chemeClr val="accent6"/>
                                        </a:solidFill>
                                        <a:latin typeface="Cambria Math" panose="02040503050406030204" pitchFamily="18" charset="0"/>
                                      </a:rPr>
                                    </m:ctrlPr>
                                  </m:accPr>
                                  <m:e>
                                    <m:sSubSup>
                                      <m:sSubSupPr>
                                        <m:ctrlPr>
                                          <a:rPr lang="en-GB" sz="1700" b="0" i="1" smtClean="0">
                                            <a:solidFill>
                                              <a:schemeClr val="accent6"/>
                                            </a:solidFill>
                                            <a:latin typeface="Cambria Math" panose="02040503050406030204" pitchFamily="18" charset="0"/>
                                          </a:rPr>
                                        </m:ctrlPr>
                                      </m:sSubSupPr>
                                      <m:e>
                                        <m:r>
                                          <a:rPr lang="en-GB" sz="1700" b="0" i="1" smtClean="0">
                                            <a:solidFill>
                                              <a:schemeClr val="accent6"/>
                                            </a:solidFill>
                                            <a:latin typeface="Cambria Math" panose="02040503050406030204" pitchFamily="18" charset="0"/>
                                          </a:rPr>
                                          <m:t>𝑌</m:t>
                                        </m:r>
                                      </m:e>
                                      <m:sub>
                                        <m:r>
                                          <a:rPr lang="en-GB" sz="1700" b="0" i="1" smtClean="0">
                                            <a:solidFill>
                                              <a:schemeClr val="accent6"/>
                                            </a:solidFill>
                                            <a:latin typeface="Cambria Math" panose="02040503050406030204" pitchFamily="18" charset="0"/>
                                          </a:rPr>
                                          <m:t>𝑇</m:t>
                                        </m:r>
                                      </m:sub>
                                      <m:sup>
                                        <m:r>
                                          <a:rPr lang="en-GB" sz="1700" b="0" i="1" smtClean="0">
                                            <a:solidFill>
                                              <a:schemeClr val="accent6"/>
                                            </a:solidFill>
                                            <a:latin typeface="Cambria Math" panose="02040503050406030204" pitchFamily="18" charset="0"/>
                                          </a:rPr>
                                          <m:t>0</m:t>
                                        </m:r>
                                      </m:sup>
                                    </m:sSubSup>
                                  </m:e>
                                </m:acc>
                              </m:oMath>
                            </m:oMathPara>
                          </a14:m>
                          <a:endParaRPr lang="nl-NL" sz="1700" dirty="0">
                            <a:solidFill>
                              <a:schemeClr val="accent6"/>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rgbClr val="FF0000"/>
                                    </a:solidFill>
                                    <a:latin typeface="Cambria Math" panose="02040503050406030204" pitchFamily="18" charset="0"/>
                                  </a:rPr>
                                  <m:t>2</m:t>
                                </m:r>
                              </m:oMath>
                            </m:oMathPara>
                          </a14:m>
                          <a:endParaRPr lang="nl-NL" sz="1700" dirty="0">
                            <a:solidFill>
                              <a:srgbClr val="FF0000"/>
                            </a:solidFill>
                          </a:endParaRPr>
                        </a:p>
                      </a:txBody>
                      <a:tcPr marL="72110" marR="72110" marT="36055" marB="36055">
                        <a:noFill/>
                      </a:tcPr>
                    </a:tc>
                    <a:extLst>
                      <a:ext uri="{0D108BD9-81ED-4DB2-BD59-A6C34878D82A}">
                        <a16:rowId xmlns:a16="http://schemas.microsoft.com/office/drawing/2014/main" val="3378232694"/>
                      </a:ext>
                    </a:extLst>
                  </a:tr>
                </a:tbl>
              </a:graphicData>
            </a:graphic>
          </p:graphicFrame>
        </mc:Choice>
        <mc:Fallback xmlns="">
          <p:graphicFrame>
            <p:nvGraphicFramePr>
              <p:cNvPr id="3" name="Table 6">
                <a:extLst>
                  <a:ext uri="{FF2B5EF4-FFF2-40B4-BE49-F238E27FC236}">
                    <a16:creationId xmlns:a16="http://schemas.microsoft.com/office/drawing/2014/main" id="{7F5D5E0C-E332-687C-116D-5583F775151D}"/>
                  </a:ext>
                </a:extLst>
              </p:cNvPr>
              <p:cNvGraphicFramePr>
                <a:graphicFrameLocks noGrp="1"/>
              </p:cNvGraphicFramePr>
              <p:nvPr/>
            </p:nvGraphicFramePr>
            <p:xfrm>
              <a:off x="684631" y="1000119"/>
              <a:ext cx="6406215" cy="4420312"/>
            </p:xfrm>
            <a:graphic>
              <a:graphicData uri="http://schemas.openxmlformats.org/drawingml/2006/table">
                <a:tbl>
                  <a:tblPr firstRow="1" bandRow="1">
                    <a:tableStyleId>{5C22544A-7EE6-4342-B048-85BDC9FD1C3A}</a:tableStyleId>
                  </a:tblPr>
                  <a:tblGrid>
                    <a:gridCol w="1281243">
                      <a:extLst>
                        <a:ext uri="{9D8B030D-6E8A-4147-A177-3AD203B41FA5}">
                          <a16:colId xmlns:a16="http://schemas.microsoft.com/office/drawing/2014/main" val="1284712509"/>
                        </a:ext>
                      </a:extLst>
                    </a:gridCol>
                    <a:gridCol w="1281243">
                      <a:extLst>
                        <a:ext uri="{9D8B030D-6E8A-4147-A177-3AD203B41FA5}">
                          <a16:colId xmlns:a16="http://schemas.microsoft.com/office/drawing/2014/main" val="3384408917"/>
                        </a:ext>
                      </a:extLst>
                    </a:gridCol>
                    <a:gridCol w="1281243">
                      <a:extLst>
                        <a:ext uri="{9D8B030D-6E8A-4147-A177-3AD203B41FA5}">
                          <a16:colId xmlns:a16="http://schemas.microsoft.com/office/drawing/2014/main" val="3475929590"/>
                        </a:ext>
                      </a:extLst>
                    </a:gridCol>
                    <a:gridCol w="1281243">
                      <a:extLst>
                        <a:ext uri="{9D8B030D-6E8A-4147-A177-3AD203B41FA5}">
                          <a16:colId xmlns:a16="http://schemas.microsoft.com/office/drawing/2014/main" val="2809065463"/>
                        </a:ext>
                      </a:extLst>
                    </a:gridCol>
                    <a:gridCol w="1281243">
                      <a:extLst>
                        <a:ext uri="{9D8B030D-6E8A-4147-A177-3AD203B41FA5}">
                          <a16:colId xmlns:a16="http://schemas.microsoft.com/office/drawing/2014/main" val="3102601274"/>
                        </a:ext>
                      </a:extLst>
                    </a:gridCol>
                  </a:tblGrid>
                  <a:tr h="300710">
                    <a:tc>
                      <a:txBody>
                        <a:bodyPr/>
                        <a:lstStyle/>
                        <a:p>
                          <a:endParaRPr lang="nl-NL" sz="1500" dirty="0"/>
                        </a:p>
                      </a:txBody>
                      <a:tcPr marL="72110" marR="72110" marT="36055" marB="36055">
                        <a:lnL w="12701" cap="flat" cmpd="sng" algn="ctr">
                          <a:noFill/>
                          <a:prstDash val="solid"/>
                          <a:round/>
                          <a:headEnd type="none" w="med" len="med"/>
                          <a:tailEnd type="none" w="med" len="me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500" dirty="0"/>
                        </a:p>
                      </a:txBody>
                      <a:tcPr marL="72110" marR="72110" marT="36055" marB="36055">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500" dirty="0"/>
                        </a:p>
                      </a:txBody>
                      <a:tcPr marL="72110" marR="72110" marT="36055" marB="36055">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500" dirty="0"/>
                        </a:p>
                      </a:txBody>
                      <a:tcPr marL="72110" marR="72110" marT="36055" marB="36055">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500" dirty="0"/>
                        </a:p>
                      </a:txBody>
                      <a:tcPr marL="72110" marR="72110" marT="36055" marB="36055">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3508505"/>
                      </a:ext>
                    </a:extLst>
                  </a:tr>
                  <a:tr h="412932">
                    <a:tc>
                      <a:txBody>
                        <a:bodyPr/>
                        <a:lstStyle/>
                        <a:p>
                          <a:endParaRPr lang="nl-NL"/>
                        </a:p>
                      </a:txBody>
                      <a:tcPr marL="72110" marR="72110" marT="36055" marB="36055">
                        <a:lnT w="38103" cap="flat" cmpd="sng" algn="ctr">
                          <a:noFill/>
                          <a:prstDash val="solid"/>
                          <a:round/>
                          <a:headEnd type="none" w="med" len="med"/>
                          <a:tailEnd type="none" w="med" len="med"/>
                        </a:lnT>
                        <a:blipFill>
                          <a:blip r:embed="rId2"/>
                          <a:stretch>
                            <a:fillRect l="-476" t="-72059" r="-401905" b="-898529"/>
                          </a:stretch>
                        </a:blipFill>
                      </a:tcPr>
                    </a:tc>
                    <a:tc>
                      <a:txBody>
                        <a:bodyPr/>
                        <a:lstStyle/>
                        <a:p>
                          <a:endParaRPr lang="nl-NL"/>
                        </a:p>
                      </a:txBody>
                      <a:tcPr marL="72110" marR="72110" marT="36055" marB="36055">
                        <a:lnT w="38103" cap="flat" cmpd="sng" algn="ctr">
                          <a:noFill/>
                          <a:prstDash val="solid"/>
                          <a:round/>
                          <a:headEnd type="none" w="med" len="med"/>
                          <a:tailEnd type="none" w="med" len="med"/>
                        </a:lnT>
                        <a:blipFill>
                          <a:blip r:embed="rId2"/>
                          <a:stretch>
                            <a:fillRect l="-100000" t="-72059" r="-300000" b="-898529"/>
                          </a:stretch>
                        </a:blipFill>
                      </a:tcPr>
                    </a:tc>
                    <a:tc>
                      <a:txBody>
                        <a:bodyPr/>
                        <a:lstStyle/>
                        <a:p>
                          <a:endParaRPr lang="nl-NL"/>
                        </a:p>
                      </a:txBody>
                      <a:tcPr marL="72110" marR="72110" marT="36055" marB="36055">
                        <a:lnT w="38103" cap="flat" cmpd="sng" algn="ctr">
                          <a:noFill/>
                          <a:prstDash val="solid"/>
                          <a:round/>
                          <a:headEnd type="none" w="med" len="med"/>
                          <a:tailEnd type="none" w="med" len="med"/>
                        </a:lnT>
                        <a:blipFill>
                          <a:blip r:embed="rId2"/>
                          <a:stretch>
                            <a:fillRect l="-200952" t="-72059" r="-201429" b="-898529"/>
                          </a:stretch>
                        </a:blipFill>
                      </a:tcPr>
                    </a:tc>
                    <a:tc>
                      <a:txBody>
                        <a:bodyPr/>
                        <a:lstStyle/>
                        <a:p>
                          <a:endParaRPr lang="nl-NL"/>
                        </a:p>
                      </a:txBody>
                      <a:tcPr marL="72110" marR="72110" marT="36055" marB="36055">
                        <a:lnT w="38103" cap="flat" cmpd="sng" algn="ctr">
                          <a:noFill/>
                          <a:prstDash val="solid"/>
                          <a:round/>
                          <a:headEnd type="none" w="med" len="med"/>
                          <a:tailEnd type="none" w="med" len="med"/>
                        </a:lnT>
                        <a:blipFill>
                          <a:blip r:embed="rId2"/>
                          <a:stretch>
                            <a:fillRect l="-299526" t="-72059" r="-100474" b="-898529"/>
                          </a:stretch>
                        </a:blipFill>
                      </a:tcPr>
                    </a:tc>
                    <a:tc>
                      <a:txBody>
                        <a:bodyPr/>
                        <a:lstStyle/>
                        <a:p>
                          <a:endParaRPr lang="nl-NL"/>
                        </a:p>
                      </a:txBody>
                      <a:tcPr marL="72110" marR="72110" marT="36055" marB="36055">
                        <a:lnT w="38103" cap="flat" cmpd="sng" algn="ctr">
                          <a:noFill/>
                          <a:prstDash val="solid"/>
                          <a:round/>
                          <a:headEnd type="none" w="med" len="med"/>
                          <a:tailEnd type="none" w="med" len="med"/>
                        </a:lnT>
                        <a:blipFill>
                          <a:blip r:embed="rId2"/>
                          <a:stretch>
                            <a:fillRect l="-401429" t="-72059" r="-952" b="-898529"/>
                          </a:stretch>
                        </a:blipFill>
                      </a:tcPr>
                    </a:tc>
                    <a:extLst>
                      <a:ext uri="{0D108BD9-81ED-4DB2-BD59-A6C34878D82A}">
                        <a16:rowId xmlns:a16="http://schemas.microsoft.com/office/drawing/2014/main" val="1687714552"/>
                      </a:ext>
                    </a:extLst>
                  </a:tr>
                  <a:tr h="331190">
                    <a:tc>
                      <a:txBody>
                        <a:bodyPr/>
                        <a:lstStyle/>
                        <a:p>
                          <a:endParaRPr lang="nl-NL"/>
                        </a:p>
                      </a:txBody>
                      <a:tcPr marL="72110" marR="72110" marT="36055" marB="36055">
                        <a:blipFill>
                          <a:blip r:embed="rId2"/>
                          <a:stretch>
                            <a:fillRect l="-476" t="-212727" r="-401905" b="-1010909"/>
                          </a:stretch>
                        </a:blipFill>
                      </a:tcPr>
                    </a:tc>
                    <a:tc>
                      <a:txBody>
                        <a:bodyPr/>
                        <a:lstStyle/>
                        <a:p>
                          <a:endParaRPr lang="nl-NL"/>
                        </a:p>
                      </a:txBody>
                      <a:tcPr marL="72110" marR="72110" marT="36055" marB="36055">
                        <a:blipFill>
                          <a:blip r:embed="rId2"/>
                          <a:stretch>
                            <a:fillRect l="-100000" t="-212727" r="-300000" b="-1010909"/>
                          </a:stretch>
                        </a:blipFill>
                      </a:tcPr>
                    </a:tc>
                    <a:tc>
                      <a:txBody>
                        <a:bodyPr/>
                        <a:lstStyle/>
                        <a:p>
                          <a:endParaRPr lang="nl-NL"/>
                        </a:p>
                      </a:txBody>
                      <a:tcPr marL="72110" marR="72110" marT="36055" marB="36055">
                        <a:blipFill>
                          <a:blip r:embed="rId2"/>
                          <a:stretch>
                            <a:fillRect l="-200952" t="-212727" r="-201429" b="-1010909"/>
                          </a:stretch>
                        </a:blipFill>
                      </a:tcPr>
                    </a:tc>
                    <a:tc>
                      <a:txBody>
                        <a:bodyPr/>
                        <a:lstStyle/>
                        <a:p>
                          <a:endParaRPr lang="nl-NL"/>
                        </a:p>
                      </a:txBody>
                      <a:tcPr marL="72110" marR="72110" marT="36055" marB="36055">
                        <a:blipFill>
                          <a:blip r:embed="rId2"/>
                          <a:stretch>
                            <a:fillRect l="-299526" t="-212727" r="-100474" b="-1010909"/>
                          </a:stretch>
                        </a:blipFill>
                      </a:tcPr>
                    </a:tc>
                    <a:tc>
                      <a:txBody>
                        <a:bodyPr/>
                        <a:lstStyle/>
                        <a:p>
                          <a:endParaRPr lang="nl-NL"/>
                        </a:p>
                      </a:txBody>
                      <a:tcPr marL="72110" marR="72110" marT="36055" marB="36055">
                        <a:blipFill>
                          <a:blip r:embed="rId2"/>
                          <a:stretch>
                            <a:fillRect l="-401429" t="-212727" r="-952" b="-1010909"/>
                          </a:stretch>
                        </a:blipFill>
                      </a:tcPr>
                    </a:tc>
                    <a:extLst>
                      <a:ext uri="{0D108BD9-81ED-4DB2-BD59-A6C34878D82A}">
                        <a16:rowId xmlns:a16="http://schemas.microsoft.com/office/drawing/2014/main" val="390264655"/>
                      </a:ext>
                    </a:extLst>
                  </a:tr>
                  <a:tr h="367129">
                    <a:tc>
                      <a:txBody>
                        <a:bodyPr/>
                        <a:lstStyle/>
                        <a:p>
                          <a:endParaRPr lang="nl-NL"/>
                        </a:p>
                      </a:txBody>
                      <a:tcPr marL="72110" marR="72110" marT="36055" marB="36055">
                        <a:blipFill>
                          <a:blip r:embed="rId2"/>
                          <a:stretch>
                            <a:fillRect l="-476" t="-286667" r="-401905" b="-826667"/>
                          </a:stretch>
                        </a:blipFill>
                      </a:tcPr>
                    </a:tc>
                    <a:tc>
                      <a:txBody>
                        <a:bodyPr/>
                        <a:lstStyle/>
                        <a:p>
                          <a:endParaRPr lang="nl-NL"/>
                        </a:p>
                      </a:txBody>
                      <a:tcPr marL="72110" marR="72110" marT="36055" marB="36055">
                        <a:blipFill>
                          <a:blip r:embed="rId2"/>
                          <a:stretch>
                            <a:fillRect l="-100000" t="-286667" r="-300000" b="-826667"/>
                          </a:stretch>
                        </a:blipFill>
                      </a:tcPr>
                    </a:tc>
                    <a:tc>
                      <a:txBody>
                        <a:bodyPr/>
                        <a:lstStyle/>
                        <a:p>
                          <a:endParaRPr lang="nl-NL"/>
                        </a:p>
                      </a:txBody>
                      <a:tcPr marL="72110" marR="72110" marT="36055" marB="36055">
                        <a:blipFill>
                          <a:blip r:embed="rId2"/>
                          <a:stretch>
                            <a:fillRect l="-200952" t="-286667" r="-201429" b="-826667"/>
                          </a:stretch>
                        </a:blipFill>
                      </a:tcPr>
                    </a:tc>
                    <a:tc>
                      <a:txBody>
                        <a:bodyPr/>
                        <a:lstStyle/>
                        <a:p>
                          <a:endParaRPr lang="nl-NL"/>
                        </a:p>
                      </a:txBody>
                      <a:tcPr marL="72110" marR="72110" marT="36055" marB="36055">
                        <a:blipFill>
                          <a:blip r:embed="rId2"/>
                          <a:stretch>
                            <a:fillRect l="-299526" t="-286667" r="-100474" b="-826667"/>
                          </a:stretch>
                        </a:blipFill>
                      </a:tcPr>
                    </a:tc>
                    <a:tc>
                      <a:txBody>
                        <a:bodyPr/>
                        <a:lstStyle/>
                        <a:p>
                          <a:endParaRPr lang="nl-NL"/>
                        </a:p>
                      </a:txBody>
                      <a:tcPr marL="72110" marR="72110" marT="36055" marB="36055">
                        <a:blipFill>
                          <a:blip r:embed="rId2"/>
                          <a:stretch>
                            <a:fillRect l="-401429" t="-286667" r="-952" b="-826667"/>
                          </a:stretch>
                        </a:blipFill>
                      </a:tcPr>
                    </a:tc>
                    <a:extLst>
                      <a:ext uri="{0D108BD9-81ED-4DB2-BD59-A6C34878D82A}">
                        <a16:rowId xmlns:a16="http://schemas.microsoft.com/office/drawing/2014/main" val="2224430632"/>
                      </a:ext>
                    </a:extLst>
                  </a:tr>
                  <a:tr h="367129">
                    <a:tc>
                      <a:txBody>
                        <a:bodyPr/>
                        <a:lstStyle/>
                        <a:p>
                          <a:endParaRPr lang="nl-NL"/>
                        </a:p>
                      </a:txBody>
                      <a:tcPr marL="72110" marR="72110" marT="36055" marB="36055">
                        <a:blipFill>
                          <a:blip r:embed="rId2"/>
                          <a:stretch>
                            <a:fillRect l="-476" t="-386667" r="-401905" b="-726667"/>
                          </a:stretch>
                        </a:blipFill>
                      </a:tcPr>
                    </a:tc>
                    <a:tc>
                      <a:txBody>
                        <a:bodyPr/>
                        <a:lstStyle/>
                        <a:p>
                          <a:endParaRPr lang="nl-NL"/>
                        </a:p>
                      </a:txBody>
                      <a:tcPr marL="72110" marR="72110" marT="36055" marB="36055">
                        <a:blipFill>
                          <a:blip r:embed="rId2"/>
                          <a:stretch>
                            <a:fillRect l="-100000" t="-386667" r="-300000" b="-726667"/>
                          </a:stretch>
                        </a:blipFill>
                      </a:tcPr>
                    </a:tc>
                    <a:tc>
                      <a:txBody>
                        <a:bodyPr/>
                        <a:lstStyle/>
                        <a:p>
                          <a:endParaRPr lang="nl-NL"/>
                        </a:p>
                      </a:txBody>
                      <a:tcPr marL="72110" marR="72110" marT="36055" marB="36055">
                        <a:blipFill>
                          <a:blip r:embed="rId2"/>
                          <a:stretch>
                            <a:fillRect l="-200952" t="-386667" r="-201429" b="-726667"/>
                          </a:stretch>
                        </a:blipFill>
                      </a:tcPr>
                    </a:tc>
                    <a:tc>
                      <a:txBody>
                        <a:bodyPr/>
                        <a:lstStyle/>
                        <a:p>
                          <a:endParaRPr lang="nl-NL"/>
                        </a:p>
                      </a:txBody>
                      <a:tcPr marL="72110" marR="72110" marT="36055" marB="36055">
                        <a:blipFill>
                          <a:blip r:embed="rId2"/>
                          <a:stretch>
                            <a:fillRect l="-299526" t="-386667" r="-100474" b="-726667"/>
                          </a:stretch>
                        </a:blipFill>
                      </a:tcPr>
                    </a:tc>
                    <a:tc>
                      <a:txBody>
                        <a:bodyPr/>
                        <a:lstStyle/>
                        <a:p>
                          <a:endParaRPr lang="nl-NL"/>
                        </a:p>
                      </a:txBody>
                      <a:tcPr marL="72110" marR="72110" marT="36055" marB="36055">
                        <a:blipFill>
                          <a:blip r:embed="rId2"/>
                          <a:stretch>
                            <a:fillRect l="-401429" t="-386667" r="-952" b="-726667"/>
                          </a:stretch>
                        </a:blipFill>
                      </a:tcPr>
                    </a:tc>
                    <a:extLst>
                      <a:ext uri="{0D108BD9-81ED-4DB2-BD59-A6C34878D82A}">
                        <a16:rowId xmlns:a16="http://schemas.microsoft.com/office/drawing/2014/main" val="2346763742"/>
                      </a:ext>
                    </a:extLst>
                  </a:tr>
                  <a:tr h="367129">
                    <a:tc>
                      <a:txBody>
                        <a:bodyPr/>
                        <a:lstStyle/>
                        <a:p>
                          <a:endParaRPr lang="nl-NL"/>
                        </a:p>
                      </a:txBody>
                      <a:tcPr marL="72110" marR="72110" marT="36055" marB="36055">
                        <a:blipFill>
                          <a:blip r:embed="rId2"/>
                          <a:stretch>
                            <a:fillRect l="-476" t="-486667" r="-401905" b="-626667"/>
                          </a:stretch>
                        </a:blipFill>
                      </a:tcPr>
                    </a:tc>
                    <a:tc>
                      <a:txBody>
                        <a:bodyPr/>
                        <a:lstStyle/>
                        <a:p>
                          <a:endParaRPr lang="nl-NL"/>
                        </a:p>
                      </a:txBody>
                      <a:tcPr marL="72110" marR="72110" marT="36055" marB="36055">
                        <a:blipFill>
                          <a:blip r:embed="rId2"/>
                          <a:stretch>
                            <a:fillRect l="-100000" t="-486667" r="-300000" b="-626667"/>
                          </a:stretch>
                        </a:blipFill>
                      </a:tcPr>
                    </a:tc>
                    <a:tc>
                      <a:txBody>
                        <a:bodyPr/>
                        <a:lstStyle/>
                        <a:p>
                          <a:endParaRPr lang="nl-NL"/>
                        </a:p>
                      </a:txBody>
                      <a:tcPr marL="72110" marR="72110" marT="36055" marB="36055">
                        <a:blipFill>
                          <a:blip r:embed="rId2"/>
                          <a:stretch>
                            <a:fillRect l="-200952" t="-486667" r="-201429" b="-626667"/>
                          </a:stretch>
                        </a:blipFill>
                      </a:tcPr>
                    </a:tc>
                    <a:tc>
                      <a:txBody>
                        <a:bodyPr/>
                        <a:lstStyle/>
                        <a:p>
                          <a:endParaRPr lang="nl-NL"/>
                        </a:p>
                      </a:txBody>
                      <a:tcPr marL="72110" marR="72110" marT="36055" marB="36055">
                        <a:blipFill>
                          <a:blip r:embed="rId2"/>
                          <a:stretch>
                            <a:fillRect l="-299526" t="-486667" r="-100474" b="-626667"/>
                          </a:stretch>
                        </a:blipFill>
                      </a:tcPr>
                    </a:tc>
                    <a:tc>
                      <a:txBody>
                        <a:bodyPr/>
                        <a:lstStyle/>
                        <a:p>
                          <a:endParaRPr lang="nl-NL"/>
                        </a:p>
                      </a:txBody>
                      <a:tcPr marL="72110" marR="72110" marT="36055" marB="36055">
                        <a:blipFill>
                          <a:blip r:embed="rId2"/>
                          <a:stretch>
                            <a:fillRect l="-401429" t="-486667" r="-952" b="-626667"/>
                          </a:stretch>
                        </a:blipFill>
                      </a:tcPr>
                    </a:tc>
                    <a:extLst>
                      <a:ext uri="{0D108BD9-81ED-4DB2-BD59-A6C34878D82A}">
                        <a16:rowId xmlns:a16="http://schemas.microsoft.com/office/drawing/2014/main" val="877257161"/>
                      </a:ext>
                    </a:extLst>
                  </a:tr>
                  <a:tr h="367129">
                    <a:tc>
                      <a:txBody>
                        <a:bodyPr/>
                        <a:lstStyle/>
                        <a:p>
                          <a:endParaRPr lang="nl-NL"/>
                        </a:p>
                      </a:txBody>
                      <a:tcPr marL="72110" marR="72110" marT="36055" marB="36055">
                        <a:blipFill>
                          <a:blip r:embed="rId2"/>
                          <a:stretch>
                            <a:fillRect l="-476" t="-577049" r="-401905" b="-516393"/>
                          </a:stretch>
                        </a:blipFill>
                      </a:tcPr>
                    </a:tc>
                    <a:tc>
                      <a:txBody>
                        <a:bodyPr/>
                        <a:lstStyle/>
                        <a:p>
                          <a:endParaRPr lang="nl-NL"/>
                        </a:p>
                      </a:txBody>
                      <a:tcPr marL="72110" marR="72110" marT="36055" marB="36055">
                        <a:blipFill>
                          <a:blip r:embed="rId2"/>
                          <a:stretch>
                            <a:fillRect l="-100000" t="-577049" r="-300000" b="-516393"/>
                          </a:stretch>
                        </a:blipFill>
                      </a:tcPr>
                    </a:tc>
                    <a:tc>
                      <a:txBody>
                        <a:bodyPr/>
                        <a:lstStyle/>
                        <a:p>
                          <a:endParaRPr lang="nl-NL"/>
                        </a:p>
                      </a:txBody>
                      <a:tcPr marL="72110" marR="72110" marT="36055" marB="36055">
                        <a:blipFill>
                          <a:blip r:embed="rId2"/>
                          <a:stretch>
                            <a:fillRect l="-200952" t="-577049" r="-201429" b="-516393"/>
                          </a:stretch>
                        </a:blipFill>
                      </a:tcPr>
                    </a:tc>
                    <a:tc>
                      <a:txBody>
                        <a:bodyPr/>
                        <a:lstStyle/>
                        <a:p>
                          <a:endParaRPr lang="nl-NL"/>
                        </a:p>
                      </a:txBody>
                      <a:tcPr marL="72110" marR="72110" marT="36055" marB="36055">
                        <a:blipFill>
                          <a:blip r:embed="rId2"/>
                          <a:stretch>
                            <a:fillRect l="-299526" t="-577049" r="-100474" b="-516393"/>
                          </a:stretch>
                        </a:blipFill>
                      </a:tcPr>
                    </a:tc>
                    <a:tc>
                      <a:txBody>
                        <a:bodyPr/>
                        <a:lstStyle/>
                        <a:p>
                          <a:endParaRPr lang="nl-NL"/>
                        </a:p>
                      </a:txBody>
                      <a:tcPr marL="72110" marR="72110" marT="36055" marB="36055">
                        <a:blipFill>
                          <a:blip r:embed="rId2"/>
                          <a:stretch>
                            <a:fillRect l="-401429" t="-577049" r="-952" b="-516393"/>
                          </a:stretch>
                        </a:blipFill>
                      </a:tcPr>
                    </a:tc>
                    <a:extLst>
                      <a:ext uri="{0D108BD9-81ED-4DB2-BD59-A6C34878D82A}">
                        <a16:rowId xmlns:a16="http://schemas.microsoft.com/office/drawing/2014/main" val="2496063903"/>
                      </a:ext>
                    </a:extLst>
                  </a:tr>
                  <a:tr h="385800">
                    <a:tc>
                      <a:txBody>
                        <a:bodyPr/>
                        <a:lstStyle/>
                        <a:p>
                          <a:endParaRPr lang="nl-NL"/>
                        </a:p>
                      </a:txBody>
                      <a:tcPr marL="72110" marR="72110" marT="36055" marB="36055">
                        <a:blipFill>
                          <a:blip r:embed="rId2"/>
                          <a:stretch>
                            <a:fillRect l="-476" t="-655556" r="-401905" b="-400000"/>
                          </a:stretch>
                        </a:blipFill>
                      </a:tcPr>
                    </a:tc>
                    <a:tc>
                      <a:txBody>
                        <a:bodyPr/>
                        <a:lstStyle/>
                        <a:p>
                          <a:endParaRPr lang="nl-NL"/>
                        </a:p>
                      </a:txBody>
                      <a:tcPr marL="72110" marR="72110" marT="36055" marB="36055">
                        <a:blipFill>
                          <a:blip r:embed="rId2"/>
                          <a:stretch>
                            <a:fillRect l="-100000" t="-655556" r="-300000" b="-400000"/>
                          </a:stretch>
                        </a:blipFill>
                      </a:tcPr>
                    </a:tc>
                    <a:tc>
                      <a:txBody>
                        <a:bodyPr/>
                        <a:lstStyle/>
                        <a:p>
                          <a:endParaRPr lang="nl-NL"/>
                        </a:p>
                      </a:txBody>
                      <a:tcPr marL="72110" marR="72110" marT="36055" marB="36055">
                        <a:blipFill>
                          <a:blip r:embed="rId2"/>
                          <a:stretch>
                            <a:fillRect l="-200952" t="-655556" r="-201429" b="-400000"/>
                          </a:stretch>
                        </a:blipFill>
                      </a:tcPr>
                    </a:tc>
                    <a:tc>
                      <a:txBody>
                        <a:bodyPr/>
                        <a:lstStyle/>
                        <a:p>
                          <a:endParaRPr lang="nl-NL"/>
                        </a:p>
                      </a:txBody>
                      <a:tcPr marL="72110" marR="72110" marT="36055" marB="36055">
                        <a:blipFill>
                          <a:blip r:embed="rId2"/>
                          <a:stretch>
                            <a:fillRect l="-299526" t="-655556" r="-100474" b="-400000"/>
                          </a:stretch>
                        </a:blipFill>
                      </a:tcPr>
                    </a:tc>
                    <a:tc>
                      <a:txBody>
                        <a:bodyPr/>
                        <a:lstStyle/>
                        <a:p>
                          <a:endParaRPr lang="nl-NL"/>
                        </a:p>
                      </a:txBody>
                      <a:tcPr marL="72110" marR="72110" marT="36055" marB="36055">
                        <a:blipFill>
                          <a:blip r:embed="rId2"/>
                          <a:stretch>
                            <a:fillRect l="-401429" t="-655556" r="-952" b="-400000"/>
                          </a:stretch>
                        </a:blipFill>
                      </a:tcPr>
                    </a:tc>
                    <a:extLst>
                      <a:ext uri="{0D108BD9-81ED-4DB2-BD59-A6C34878D82A}">
                        <a16:rowId xmlns:a16="http://schemas.microsoft.com/office/drawing/2014/main" val="305272429"/>
                      </a:ext>
                    </a:extLst>
                  </a:tr>
                  <a:tr h="383832">
                    <a:tc>
                      <a:txBody>
                        <a:bodyPr/>
                        <a:lstStyle/>
                        <a:p>
                          <a:endParaRPr lang="nl-NL"/>
                        </a:p>
                      </a:txBody>
                      <a:tcPr marL="72110" marR="72110" marT="36055" marB="36055">
                        <a:blipFill>
                          <a:blip r:embed="rId2"/>
                          <a:stretch>
                            <a:fillRect l="-476" t="-755556" r="-401905" b="-300000"/>
                          </a:stretch>
                        </a:blipFill>
                      </a:tcPr>
                    </a:tc>
                    <a:tc>
                      <a:txBody>
                        <a:bodyPr/>
                        <a:lstStyle/>
                        <a:p>
                          <a:endParaRPr lang="nl-NL"/>
                        </a:p>
                      </a:txBody>
                      <a:tcPr marL="72110" marR="72110" marT="36055" marB="36055">
                        <a:blipFill>
                          <a:blip r:embed="rId2"/>
                          <a:stretch>
                            <a:fillRect l="-100000" t="-755556" r="-300000" b="-300000"/>
                          </a:stretch>
                        </a:blipFill>
                      </a:tcPr>
                    </a:tc>
                    <a:tc>
                      <a:txBody>
                        <a:bodyPr/>
                        <a:lstStyle/>
                        <a:p>
                          <a:endParaRPr lang="nl-NL"/>
                        </a:p>
                      </a:txBody>
                      <a:tcPr marL="72110" marR="72110" marT="36055" marB="36055">
                        <a:blipFill>
                          <a:blip r:embed="rId2"/>
                          <a:stretch>
                            <a:fillRect l="-200952" t="-755556" r="-201429" b="-300000"/>
                          </a:stretch>
                        </a:blipFill>
                      </a:tcPr>
                    </a:tc>
                    <a:tc>
                      <a:txBody>
                        <a:bodyPr/>
                        <a:lstStyle/>
                        <a:p>
                          <a:endParaRPr lang="nl-NL"/>
                        </a:p>
                      </a:txBody>
                      <a:tcPr marL="72110" marR="72110" marT="36055" marB="36055">
                        <a:blipFill>
                          <a:blip r:embed="rId2"/>
                          <a:stretch>
                            <a:fillRect l="-299526" t="-755556" r="-100474" b="-300000"/>
                          </a:stretch>
                        </a:blipFill>
                      </a:tcPr>
                    </a:tc>
                    <a:tc>
                      <a:txBody>
                        <a:bodyPr/>
                        <a:lstStyle/>
                        <a:p>
                          <a:endParaRPr lang="nl-NL"/>
                        </a:p>
                      </a:txBody>
                      <a:tcPr marL="72110" marR="72110" marT="36055" marB="36055">
                        <a:blipFill>
                          <a:blip r:embed="rId2"/>
                          <a:stretch>
                            <a:fillRect l="-401429" t="-755556" r="-952" b="-300000"/>
                          </a:stretch>
                        </a:blipFill>
                      </a:tcPr>
                    </a:tc>
                    <a:extLst>
                      <a:ext uri="{0D108BD9-81ED-4DB2-BD59-A6C34878D82A}">
                        <a16:rowId xmlns:a16="http://schemas.microsoft.com/office/drawing/2014/main" val="1137048644"/>
                      </a:ext>
                    </a:extLst>
                  </a:tr>
                  <a:tr h="385927">
                    <a:tc>
                      <a:txBody>
                        <a:bodyPr/>
                        <a:lstStyle/>
                        <a:p>
                          <a:endParaRPr lang="nl-NL"/>
                        </a:p>
                      </a:txBody>
                      <a:tcPr marL="72110" marR="72110" marT="36055" marB="36055">
                        <a:blipFill>
                          <a:blip r:embed="rId2"/>
                          <a:stretch>
                            <a:fillRect l="-476" t="-842188" r="-401905" b="-195313"/>
                          </a:stretch>
                        </a:blipFill>
                      </a:tcPr>
                    </a:tc>
                    <a:tc>
                      <a:txBody>
                        <a:bodyPr/>
                        <a:lstStyle/>
                        <a:p>
                          <a:endParaRPr lang="nl-NL"/>
                        </a:p>
                      </a:txBody>
                      <a:tcPr marL="72110" marR="72110" marT="36055" marB="36055">
                        <a:blipFill>
                          <a:blip r:embed="rId2"/>
                          <a:stretch>
                            <a:fillRect l="-100000" t="-842188" r="-300000" b="-195313"/>
                          </a:stretch>
                        </a:blipFill>
                      </a:tcPr>
                    </a:tc>
                    <a:tc>
                      <a:txBody>
                        <a:bodyPr/>
                        <a:lstStyle/>
                        <a:p>
                          <a:endParaRPr lang="nl-NL"/>
                        </a:p>
                      </a:txBody>
                      <a:tcPr marL="72110" marR="72110" marT="36055" marB="36055">
                        <a:blipFill>
                          <a:blip r:embed="rId2"/>
                          <a:stretch>
                            <a:fillRect l="-200952" t="-842188" r="-201429" b="-195313"/>
                          </a:stretch>
                        </a:blipFill>
                      </a:tcPr>
                    </a:tc>
                    <a:tc>
                      <a:txBody>
                        <a:bodyPr/>
                        <a:lstStyle/>
                        <a:p>
                          <a:endParaRPr lang="nl-NL"/>
                        </a:p>
                      </a:txBody>
                      <a:tcPr marL="72110" marR="72110" marT="36055" marB="36055">
                        <a:blipFill>
                          <a:blip r:embed="rId2"/>
                          <a:stretch>
                            <a:fillRect l="-299526" t="-842188" r="-100474" b="-195313"/>
                          </a:stretch>
                        </a:blipFill>
                      </a:tcPr>
                    </a:tc>
                    <a:tc>
                      <a:txBody>
                        <a:bodyPr/>
                        <a:lstStyle/>
                        <a:p>
                          <a:endParaRPr lang="nl-NL"/>
                        </a:p>
                      </a:txBody>
                      <a:tcPr marL="72110" marR="72110" marT="36055" marB="36055">
                        <a:blipFill>
                          <a:blip r:embed="rId2"/>
                          <a:stretch>
                            <a:fillRect l="-401429" t="-842188" r="-952" b="-195313"/>
                          </a:stretch>
                        </a:blipFill>
                      </a:tcPr>
                    </a:tc>
                    <a:extLst>
                      <a:ext uri="{0D108BD9-81ED-4DB2-BD59-A6C34878D82A}">
                        <a16:rowId xmlns:a16="http://schemas.microsoft.com/office/drawing/2014/main" val="1712240706"/>
                      </a:ext>
                    </a:extLst>
                  </a:tr>
                  <a:tr h="367129">
                    <a:tc>
                      <a:txBody>
                        <a:bodyPr/>
                        <a:lstStyle/>
                        <a:p>
                          <a:endParaRPr lang="nl-NL"/>
                        </a:p>
                      </a:txBody>
                      <a:tcPr marL="72110" marR="72110" marT="36055" marB="36055">
                        <a:blipFill>
                          <a:blip r:embed="rId2"/>
                          <a:stretch>
                            <a:fillRect l="-476" t="-1005000" r="-401905" b="-108333"/>
                          </a:stretch>
                        </a:blipFill>
                      </a:tcPr>
                    </a:tc>
                    <a:tc>
                      <a:txBody>
                        <a:bodyPr/>
                        <a:lstStyle/>
                        <a:p>
                          <a:endParaRPr lang="nl-NL"/>
                        </a:p>
                      </a:txBody>
                      <a:tcPr marL="72110" marR="72110" marT="36055" marB="36055">
                        <a:blipFill>
                          <a:blip r:embed="rId2"/>
                          <a:stretch>
                            <a:fillRect l="-100000" t="-1005000" r="-300000" b="-108333"/>
                          </a:stretch>
                        </a:blipFill>
                      </a:tcPr>
                    </a:tc>
                    <a:tc>
                      <a:txBody>
                        <a:bodyPr/>
                        <a:lstStyle/>
                        <a:p>
                          <a:endParaRPr lang="nl-NL"/>
                        </a:p>
                      </a:txBody>
                      <a:tcPr marL="72110" marR="72110" marT="36055" marB="36055">
                        <a:blipFill>
                          <a:blip r:embed="rId2"/>
                          <a:stretch>
                            <a:fillRect l="-200952" t="-1005000" r="-201429" b="-108333"/>
                          </a:stretch>
                        </a:blipFill>
                      </a:tcPr>
                    </a:tc>
                    <a:tc>
                      <a:txBody>
                        <a:bodyPr/>
                        <a:lstStyle/>
                        <a:p>
                          <a:endParaRPr lang="nl-NL"/>
                        </a:p>
                      </a:txBody>
                      <a:tcPr marL="72110" marR="72110" marT="36055" marB="36055">
                        <a:blipFill>
                          <a:blip r:embed="rId2"/>
                          <a:stretch>
                            <a:fillRect l="-299526" t="-1005000" r="-100474" b="-108333"/>
                          </a:stretch>
                        </a:blipFill>
                      </a:tcPr>
                    </a:tc>
                    <a:tc>
                      <a:txBody>
                        <a:bodyPr/>
                        <a:lstStyle/>
                        <a:p>
                          <a:endParaRPr lang="nl-NL"/>
                        </a:p>
                      </a:txBody>
                      <a:tcPr marL="72110" marR="72110" marT="36055" marB="36055">
                        <a:blipFill>
                          <a:blip r:embed="rId2"/>
                          <a:stretch>
                            <a:fillRect l="-401429" t="-1005000" r="-952" b="-108333"/>
                          </a:stretch>
                        </a:blipFill>
                      </a:tcPr>
                    </a:tc>
                    <a:extLst>
                      <a:ext uri="{0D108BD9-81ED-4DB2-BD59-A6C34878D82A}">
                        <a16:rowId xmlns:a16="http://schemas.microsoft.com/office/drawing/2014/main" val="1201809782"/>
                      </a:ext>
                    </a:extLst>
                  </a:tr>
                  <a:tr h="384276">
                    <a:tc>
                      <a:txBody>
                        <a:bodyPr/>
                        <a:lstStyle/>
                        <a:p>
                          <a:endParaRPr lang="nl-NL"/>
                        </a:p>
                      </a:txBody>
                      <a:tcPr marL="72110" marR="72110" marT="36055" marB="36055">
                        <a:blipFill>
                          <a:blip r:embed="rId2"/>
                          <a:stretch>
                            <a:fillRect l="-476" t="-1052381" r="-401905" b="-3175"/>
                          </a:stretch>
                        </a:blipFill>
                      </a:tcPr>
                    </a:tc>
                    <a:tc>
                      <a:txBody>
                        <a:bodyPr/>
                        <a:lstStyle/>
                        <a:p>
                          <a:endParaRPr lang="nl-NL"/>
                        </a:p>
                      </a:txBody>
                      <a:tcPr marL="72110" marR="72110" marT="36055" marB="36055">
                        <a:blipFill>
                          <a:blip r:embed="rId2"/>
                          <a:stretch>
                            <a:fillRect l="-100000" t="-1052381" r="-300000" b="-3175"/>
                          </a:stretch>
                        </a:blipFill>
                      </a:tcPr>
                    </a:tc>
                    <a:tc>
                      <a:txBody>
                        <a:bodyPr/>
                        <a:lstStyle/>
                        <a:p>
                          <a:endParaRPr lang="nl-NL"/>
                        </a:p>
                      </a:txBody>
                      <a:tcPr marL="72110" marR="72110" marT="36055" marB="36055">
                        <a:blipFill>
                          <a:blip r:embed="rId2"/>
                          <a:stretch>
                            <a:fillRect l="-200952" t="-1052381" r="-201429" b="-3175"/>
                          </a:stretch>
                        </a:blipFill>
                      </a:tcPr>
                    </a:tc>
                    <a:tc>
                      <a:txBody>
                        <a:bodyPr/>
                        <a:lstStyle/>
                        <a:p>
                          <a:endParaRPr lang="nl-NL"/>
                        </a:p>
                      </a:txBody>
                      <a:tcPr marL="72110" marR="72110" marT="36055" marB="36055">
                        <a:blipFill>
                          <a:blip r:embed="rId2"/>
                          <a:stretch>
                            <a:fillRect l="-299526" t="-1052381" r="-100474" b="-3175"/>
                          </a:stretch>
                        </a:blipFill>
                      </a:tcPr>
                    </a:tc>
                    <a:tc>
                      <a:txBody>
                        <a:bodyPr/>
                        <a:lstStyle/>
                        <a:p>
                          <a:endParaRPr lang="nl-NL"/>
                        </a:p>
                      </a:txBody>
                      <a:tcPr marL="72110" marR="72110" marT="36055" marB="36055">
                        <a:blipFill>
                          <a:blip r:embed="rId2"/>
                          <a:stretch>
                            <a:fillRect l="-401429" t="-1052381" r="-952" b="-3175"/>
                          </a:stretch>
                        </a:blipFill>
                      </a:tcPr>
                    </a:tc>
                    <a:extLst>
                      <a:ext uri="{0D108BD9-81ED-4DB2-BD59-A6C34878D82A}">
                        <a16:rowId xmlns:a16="http://schemas.microsoft.com/office/drawing/2014/main" val="3378232694"/>
                      </a:ext>
                    </a:extLst>
                  </a:tr>
                </a:tbl>
              </a:graphicData>
            </a:graphic>
          </p:graphicFrame>
        </mc:Fallback>
      </mc:AlternateContent>
      <p:cxnSp>
        <p:nvCxnSpPr>
          <p:cNvPr id="4" name="Straight Connector 3">
            <a:extLst>
              <a:ext uri="{FF2B5EF4-FFF2-40B4-BE49-F238E27FC236}">
                <a16:creationId xmlns:a16="http://schemas.microsoft.com/office/drawing/2014/main" id="{96137F44-C657-4A91-0F4D-E0D618331BBE}"/>
              </a:ext>
            </a:extLst>
          </p:cNvPr>
          <p:cNvCxnSpPr>
            <a:cxnSpLocks/>
          </p:cNvCxnSpPr>
          <p:nvPr/>
        </p:nvCxnSpPr>
        <p:spPr>
          <a:xfrm>
            <a:off x="618837" y="3537527"/>
            <a:ext cx="6472009"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845799D-F5F3-23EC-F40F-E0969D169E3F}"/>
              </a:ext>
            </a:extLst>
          </p:cNvPr>
          <p:cNvSpPr/>
          <p:nvPr/>
        </p:nvSpPr>
        <p:spPr>
          <a:xfrm>
            <a:off x="4516582" y="1708727"/>
            <a:ext cx="1283854" cy="1828796"/>
          </a:xfrm>
          <a:prstGeom prst="rect">
            <a:avLst/>
          </a:prstGeom>
          <a:noFill/>
          <a:ln w="412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solidFill>
                <a:schemeClr val="accent6"/>
              </a:solidFill>
            </a:endParaRPr>
          </a:p>
        </p:txBody>
      </p:sp>
      <p:cxnSp>
        <p:nvCxnSpPr>
          <p:cNvPr id="6" name="Straight Arrow Connector 5">
            <a:extLst>
              <a:ext uri="{FF2B5EF4-FFF2-40B4-BE49-F238E27FC236}">
                <a16:creationId xmlns:a16="http://schemas.microsoft.com/office/drawing/2014/main" id="{B7975782-28B7-78BE-F63B-B70FB54E533A}"/>
              </a:ext>
            </a:extLst>
          </p:cNvPr>
          <p:cNvCxnSpPr>
            <a:stCxn id="7" idx="3"/>
          </p:cNvCxnSpPr>
          <p:nvPr/>
        </p:nvCxnSpPr>
        <p:spPr>
          <a:xfrm>
            <a:off x="5800436" y="2623125"/>
            <a:ext cx="2124364" cy="2"/>
          </a:xfrm>
          <a:prstGeom prst="straightConnector1">
            <a:avLst/>
          </a:prstGeom>
          <a:ln w="63500">
            <a:solidFill>
              <a:schemeClr val="accent6"/>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4EC87A6-6CD7-FD13-0BF5-28A386289B24}"/>
              </a:ext>
            </a:extLst>
          </p:cNvPr>
          <p:cNvSpPr txBox="1"/>
          <p:nvPr/>
        </p:nvSpPr>
        <p:spPr>
          <a:xfrm>
            <a:off x="8558288" y="2438459"/>
            <a:ext cx="2752436" cy="369332"/>
          </a:xfrm>
          <a:prstGeom prst="rect">
            <a:avLst/>
          </a:prstGeom>
          <a:noFill/>
        </p:spPr>
        <p:txBody>
          <a:bodyPr wrap="square" rtlCol="0">
            <a:spAutoFit/>
          </a:bodyPr>
          <a:lstStyle/>
          <a:p>
            <a:r>
              <a:rPr lang="en-GB" dirty="0">
                <a:solidFill>
                  <a:schemeClr val="accent6"/>
                </a:solidFill>
              </a:rPr>
              <a:t>Fit a forecasting Model </a:t>
            </a:r>
            <a:endParaRPr lang="nl-NL" dirty="0">
              <a:solidFill>
                <a:schemeClr val="accent6"/>
              </a:solidFill>
            </a:endParaRPr>
          </a:p>
        </p:txBody>
      </p: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E2200A92-0C58-ADC1-1473-027C3674D94F}"/>
                  </a:ext>
                </a:extLst>
              </p:cNvPr>
              <p:cNvSpPr txBox="1"/>
              <p:nvPr/>
            </p:nvSpPr>
            <p:spPr>
              <a:xfrm>
                <a:off x="7630524" y="2820452"/>
                <a:ext cx="3660426" cy="28443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nl-NL" i="1" smtClean="0">
                              <a:solidFill>
                                <a:schemeClr val="accent6"/>
                              </a:solidFill>
                              <a:latin typeface="Cambria Math" panose="02040503050406030204" pitchFamily="18" charset="0"/>
                            </a:rPr>
                          </m:ctrlPr>
                        </m:accPr>
                        <m:e>
                          <m:sSub>
                            <m:sSubPr>
                              <m:ctrlPr>
                                <a:rPr lang="en-GB" b="0" i="1" smtClean="0">
                                  <a:solidFill>
                                    <a:schemeClr val="accent6"/>
                                  </a:solidFill>
                                  <a:latin typeface="Cambria Math" panose="02040503050406030204" pitchFamily="18" charset="0"/>
                                </a:rPr>
                              </m:ctrlPr>
                            </m:sSubPr>
                            <m:e>
                              <m:r>
                                <a:rPr lang="en-GB" b="0" i="1" smtClean="0">
                                  <a:solidFill>
                                    <a:schemeClr val="accent6"/>
                                  </a:solidFill>
                                  <a:latin typeface="Cambria Math" panose="02040503050406030204" pitchFamily="18" charset="0"/>
                                </a:rPr>
                                <m:t>𝑌</m:t>
                              </m:r>
                            </m:e>
                            <m:sub>
                              <m:r>
                                <a:rPr lang="en-GB" b="0" i="1" smtClean="0">
                                  <a:solidFill>
                                    <a:schemeClr val="accent6"/>
                                  </a:solidFill>
                                  <a:latin typeface="Cambria Math" panose="02040503050406030204" pitchFamily="18" charset="0"/>
                                </a:rPr>
                                <m:t>𝑡</m:t>
                              </m:r>
                            </m:sub>
                          </m:sSub>
                        </m:e>
                      </m:acc>
                      <m:r>
                        <a:rPr lang="en-GB" b="0" i="1" smtClean="0">
                          <a:solidFill>
                            <a:schemeClr val="accent6"/>
                          </a:solidFill>
                          <a:latin typeface="Cambria Math" panose="02040503050406030204" pitchFamily="18" charset="0"/>
                        </a:rPr>
                        <m:t>=</m:t>
                      </m:r>
                      <m:sSub>
                        <m:sSubPr>
                          <m:ctrlPr>
                            <a:rPr lang="en-GB" b="0" i="1" smtClean="0">
                              <a:solidFill>
                                <a:schemeClr val="accent6"/>
                              </a:solidFill>
                              <a:latin typeface="Cambria Math" panose="02040503050406030204" pitchFamily="18" charset="0"/>
                            </a:rPr>
                          </m:ctrlPr>
                        </m:sSubPr>
                        <m:e>
                          <m:r>
                            <a:rPr lang="en-GB" b="0" i="1" smtClean="0">
                              <a:solidFill>
                                <a:schemeClr val="accent6"/>
                              </a:solidFill>
                              <a:latin typeface="Cambria Math" panose="02040503050406030204" pitchFamily="18" charset="0"/>
                            </a:rPr>
                            <m:t>𝜙</m:t>
                          </m:r>
                        </m:e>
                        <m:sub>
                          <m:r>
                            <a:rPr lang="en-GB" b="0" i="1" smtClean="0">
                              <a:solidFill>
                                <a:schemeClr val="accent6"/>
                              </a:solidFill>
                              <a:latin typeface="Cambria Math" panose="02040503050406030204" pitchFamily="18" charset="0"/>
                            </a:rPr>
                            <m:t>1</m:t>
                          </m:r>
                        </m:sub>
                      </m:sSub>
                      <m:sSub>
                        <m:sSubPr>
                          <m:ctrlPr>
                            <a:rPr lang="en-GB" b="0" i="1" smtClean="0">
                              <a:solidFill>
                                <a:schemeClr val="accent6"/>
                              </a:solidFill>
                              <a:latin typeface="Cambria Math" panose="02040503050406030204" pitchFamily="18" charset="0"/>
                            </a:rPr>
                          </m:ctrlPr>
                        </m:sSubPr>
                        <m:e>
                          <m:r>
                            <a:rPr lang="en-GB" b="0" i="1" smtClean="0">
                              <a:solidFill>
                                <a:schemeClr val="accent6"/>
                              </a:solidFill>
                              <a:latin typeface="Cambria Math" panose="02040503050406030204" pitchFamily="18" charset="0"/>
                            </a:rPr>
                            <m:t>𝑌</m:t>
                          </m:r>
                        </m:e>
                        <m:sub>
                          <m:r>
                            <a:rPr lang="en-GB" b="0" i="1" smtClean="0">
                              <a:solidFill>
                                <a:schemeClr val="accent6"/>
                              </a:solidFill>
                              <a:latin typeface="Cambria Math" panose="02040503050406030204" pitchFamily="18" charset="0"/>
                            </a:rPr>
                            <m:t>𝑡</m:t>
                          </m:r>
                          <m:r>
                            <a:rPr lang="en-GB" b="0" i="1" smtClean="0">
                              <a:solidFill>
                                <a:schemeClr val="accent6"/>
                              </a:solidFill>
                              <a:latin typeface="Cambria Math" panose="02040503050406030204" pitchFamily="18" charset="0"/>
                            </a:rPr>
                            <m:t>−1</m:t>
                          </m:r>
                        </m:sub>
                      </m:sSub>
                      <m:r>
                        <a:rPr lang="en-GB" b="0" i="1" smtClean="0">
                          <a:solidFill>
                            <a:schemeClr val="accent6"/>
                          </a:solidFill>
                          <a:latin typeface="Cambria Math" panose="02040503050406030204" pitchFamily="18" charset="0"/>
                        </a:rPr>
                        <m:t>+</m:t>
                      </m:r>
                      <m:sSub>
                        <m:sSubPr>
                          <m:ctrlPr>
                            <a:rPr lang="en-GB" b="0" i="1" smtClean="0">
                              <a:solidFill>
                                <a:schemeClr val="accent6"/>
                              </a:solidFill>
                              <a:latin typeface="Cambria Math" panose="02040503050406030204" pitchFamily="18" charset="0"/>
                            </a:rPr>
                          </m:ctrlPr>
                        </m:sSubPr>
                        <m:e>
                          <m:r>
                            <a:rPr lang="en-GB" b="0" i="1" smtClean="0">
                              <a:solidFill>
                                <a:schemeClr val="accent6"/>
                              </a:solidFill>
                              <a:latin typeface="Cambria Math" panose="02040503050406030204" pitchFamily="18" charset="0"/>
                            </a:rPr>
                            <m:t>𝜙</m:t>
                          </m:r>
                        </m:e>
                        <m:sub>
                          <m:r>
                            <a:rPr lang="en-GB" b="0" i="1" smtClean="0">
                              <a:solidFill>
                                <a:schemeClr val="accent6"/>
                              </a:solidFill>
                              <a:latin typeface="Cambria Math" panose="02040503050406030204" pitchFamily="18" charset="0"/>
                            </a:rPr>
                            <m:t>2</m:t>
                          </m:r>
                        </m:sub>
                      </m:sSub>
                      <m:sSub>
                        <m:sSubPr>
                          <m:ctrlPr>
                            <a:rPr lang="en-GB" b="0" i="1" smtClean="0">
                              <a:solidFill>
                                <a:schemeClr val="accent6"/>
                              </a:solidFill>
                              <a:latin typeface="Cambria Math" panose="02040503050406030204" pitchFamily="18" charset="0"/>
                            </a:rPr>
                          </m:ctrlPr>
                        </m:sSubPr>
                        <m:e>
                          <m:r>
                            <a:rPr lang="en-GB" b="0" i="1" smtClean="0">
                              <a:solidFill>
                                <a:schemeClr val="accent6"/>
                              </a:solidFill>
                              <a:latin typeface="Cambria Math" panose="02040503050406030204" pitchFamily="18" charset="0"/>
                            </a:rPr>
                            <m:t>𝑌</m:t>
                          </m:r>
                        </m:e>
                        <m:sub>
                          <m:r>
                            <a:rPr lang="en-GB" b="0" i="1" smtClean="0">
                              <a:solidFill>
                                <a:schemeClr val="accent6"/>
                              </a:solidFill>
                              <a:latin typeface="Cambria Math" panose="02040503050406030204" pitchFamily="18" charset="0"/>
                            </a:rPr>
                            <m:t>𝑡</m:t>
                          </m:r>
                          <m:r>
                            <a:rPr lang="en-GB" b="0" i="1" smtClean="0">
                              <a:solidFill>
                                <a:schemeClr val="accent6"/>
                              </a:solidFill>
                              <a:latin typeface="Cambria Math" panose="02040503050406030204" pitchFamily="18" charset="0"/>
                            </a:rPr>
                            <m:t>−2</m:t>
                          </m:r>
                        </m:sub>
                      </m:sSub>
                      <m:r>
                        <a:rPr lang="en-GB" b="0" i="1" smtClean="0">
                          <a:solidFill>
                            <a:schemeClr val="accent6"/>
                          </a:solidFill>
                          <a:latin typeface="Cambria Math" panose="02040503050406030204" pitchFamily="18" charset="0"/>
                        </a:rPr>
                        <m:t>+…</m:t>
                      </m:r>
                      <m:r>
                        <a:rPr lang="en-GB" b="0" i="1" smtClean="0">
                          <a:solidFill>
                            <a:schemeClr val="accent6"/>
                          </a:solidFill>
                          <a:latin typeface="Cambria Math" panose="02040503050406030204" pitchFamily="18" charset="0"/>
                        </a:rPr>
                        <m:t>𝛽</m:t>
                      </m:r>
                      <m:r>
                        <a:rPr lang="en-GB" b="0" i="1" smtClean="0">
                          <a:solidFill>
                            <a:schemeClr val="accent6"/>
                          </a:solidFill>
                          <a:latin typeface="Cambria Math" panose="02040503050406030204" pitchFamily="18" charset="0"/>
                        </a:rPr>
                        <m:t> ∗ </m:t>
                      </m:r>
                      <m:r>
                        <a:rPr lang="en-GB" b="0" i="1" smtClean="0">
                          <a:solidFill>
                            <a:schemeClr val="accent6"/>
                          </a:solidFill>
                          <a:latin typeface="Cambria Math" panose="02040503050406030204" pitchFamily="18" charset="0"/>
                        </a:rPr>
                        <m:t>𝑇𝑖𝑚𝑒</m:t>
                      </m:r>
                    </m:oMath>
                  </m:oMathPara>
                </a14:m>
                <a:endParaRPr lang="nl-NL" dirty="0"/>
              </a:p>
            </p:txBody>
          </p:sp>
        </mc:Choice>
        <mc:Fallback xmlns="">
          <p:sp>
            <p:nvSpPr>
              <p:cNvPr id="9" name="TextBox 8">
                <a:extLst>
                  <a:ext uri="{FF2B5EF4-FFF2-40B4-BE49-F238E27FC236}">
                    <a16:creationId xmlns:a16="http://schemas.microsoft.com/office/drawing/2014/main" id="{E2200A92-0C58-ADC1-1473-027C3674D94F}"/>
                  </a:ext>
                </a:extLst>
              </p:cNvPr>
              <p:cNvSpPr txBox="1">
                <a:spLocks noRot="1" noChangeAspect="1" noMove="1" noResize="1" noEditPoints="1" noAdjustHandles="1" noChangeArrowheads="1" noChangeShapeType="1" noTextEdit="1"/>
              </p:cNvSpPr>
              <p:nvPr/>
            </p:nvSpPr>
            <p:spPr>
              <a:xfrm>
                <a:off x="7630524" y="2820452"/>
                <a:ext cx="3660426" cy="284437"/>
              </a:xfrm>
              <a:prstGeom prst="rect">
                <a:avLst/>
              </a:prstGeom>
              <a:blipFill>
                <a:blip r:embed="rId3"/>
                <a:stretch>
                  <a:fillRect l="-1167" t="-19565" r="-1167" b="-36957"/>
                </a:stretch>
              </a:blipFill>
            </p:spPr>
            <p:txBody>
              <a:bodyPr/>
              <a:lstStyle/>
              <a:p>
                <a:r>
                  <a:rPr lang="nl-NL">
                    <a:noFill/>
                  </a:rPr>
                  <a:t> </a:t>
                </a:r>
              </a:p>
            </p:txBody>
          </p:sp>
        </mc:Fallback>
      </mc:AlternateContent>
      <p:sp>
        <p:nvSpPr>
          <p:cNvPr id="12" name="TextBox 11">
            <a:extLst>
              <a:ext uri="{FF2B5EF4-FFF2-40B4-BE49-F238E27FC236}">
                <a16:creationId xmlns:a16="http://schemas.microsoft.com/office/drawing/2014/main" id="{8E47155A-0CB7-E499-CAFB-7E4DD32A9CAB}"/>
              </a:ext>
            </a:extLst>
          </p:cNvPr>
          <p:cNvSpPr txBox="1"/>
          <p:nvPr/>
        </p:nvSpPr>
        <p:spPr>
          <a:xfrm rot="20556140">
            <a:off x="7376033" y="3525445"/>
            <a:ext cx="2752436" cy="276999"/>
          </a:xfrm>
          <a:prstGeom prst="rect">
            <a:avLst/>
          </a:prstGeom>
          <a:noFill/>
        </p:spPr>
        <p:txBody>
          <a:bodyPr wrap="square" rtlCol="0">
            <a:spAutoFit/>
          </a:bodyPr>
          <a:lstStyle/>
          <a:p>
            <a:r>
              <a:rPr lang="en-GB" sz="1200" dirty="0">
                <a:solidFill>
                  <a:schemeClr val="accent6"/>
                </a:solidFill>
              </a:rPr>
              <a:t>Make forecasts</a:t>
            </a:r>
            <a:endParaRPr lang="nl-NL" sz="1200" dirty="0">
              <a:solidFill>
                <a:schemeClr val="accent6"/>
              </a:solidFill>
            </a:endParaRPr>
          </a:p>
        </p:txBody>
      </p:sp>
      <p:sp>
        <p:nvSpPr>
          <p:cNvPr id="5" name="Title 1">
            <a:extLst>
              <a:ext uri="{FF2B5EF4-FFF2-40B4-BE49-F238E27FC236}">
                <a16:creationId xmlns:a16="http://schemas.microsoft.com/office/drawing/2014/main" id="{706517D9-FEBD-D910-E000-E73DA7F4CA36}"/>
              </a:ext>
            </a:extLst>
          </p:cNvPr>
          <p:cNvSpPr txBox="1">
            <a:spLocks noGrp="1"/>
          </p:cNvSpPr>
          <p:nvPr>
            <p:ph type="title"/>
          </p:nvPr>
        </p:nvSpPr>
        <p:spPr>
          <a:xfrm>
            <a:off x="447872" y="27993"/>
            <a:ext cx="10515600" cy="1325559"/>
          </a:xfrm>
        </p:spPr>
        <p:txBody>
          <a:bodyPr>
            <a:normAutofit/>
          </a:bodyPr>
          <a:lstStyle/>
          <a:p>
            <a:pPr lvl="0">
              <a:lnSpc>
                <a:spcPct val="100000"/>
              </a:lnSpc>
            </a:pPr>
            <a:r>
              <a:rPr lang="en-GB" sz="4800" b="1" kern="0" dirty="0">
                <a:solidFill>
                  <a:srgbClr val="006388"/>
                </a:solidFill>
                <a:latin typeface="Fira Sans" pitchFamily="34"/>
                <a:ea typeface="Fira Code" pitchFamily="49"/>
              </a:rPr>
              <a:t>Interrupted Time Series</a:t>
            </a:r>
            <a:endParaRPr lang="en-GB" sz="1600" kern="0" dirty="0"/>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F621FE57-22B8-7DA2-7C6D-3ECDAC76244D}"/>
                  </a:ext>
                </a:extLst>
              </p:cNvPr>
              <p:cNvSpPr txBox="1"/>
              <p:nvPr/>
            </p:nvSpPr>
            <p:spPr>
              <a:xfrm>
                <a:off x="6253725" y="4341272"/>
                <a:ext cx="6260840" cy="685059"/>
              </a:xfrm>
              <a:prstGeom prst="rect">
                <a:avLst/>
              </a:prstGeom>
              <a:noFill/>
            </p:spPr>
            <p:txBody>
              <a:bodyPr wrap="square">
                <a:spAutoFit/>
              </a:bodyPr>
              <a:lstStyle/>
              <a:p>
                <a:pPr marL="0" lvl="0" indent="0">
                  <a:buNone/>
                </a:pPr>
                <a14:m>
                  <m:oMathPara xmlns:m="http://schemas.openxmlformats.org/officeDocument/2006/math">
                    <m:oMathParaPr>
                      <m:jc m:val="centerGroup"/>
                    </m:oMathParaPr>
                    <m:oMath xmlns:m="http://schemas.openxmlformats.org/officeDocument/2006/math">
                      <m:acc>
                        <m:accPr>
                          <m:chr m:val="̂"/>
                          <m:ctrlPr>
                            <a:rPr lang="en-GB" sz="3200" b="0" i="1" smtClean="0">
                              <a:solidFill>
                                <a:srgbClr val="404040"/>
                              </a:solidFill>
                              <a:latin typeface="Cambria Math" panose="02040503050406030204" pitchFamily="18" charset="0"/>
                            </a:rPr>
                          </m:ctrlPr>
                        </m:accPr>
                        <m:e>
                          <m:r>
                            <a:rPr lang="en-GB" sz="3200" b="0" i="1" smtClean="0">
                              <a:solidFill>
                                <a:srgbClr val="404040"/>
                              </a:solidFill>
                              <a:latin typeface="Cambria Math" panose="02040503050406030204" pitchFamily="18" charset="0"/>
                            </a:rPr>
                            <m:t>𝐶</m:t>
                          </m:r>
                          <m:sSub>
                            <m:sSubPr>
                              <m:ctrlPr>
                                <a:rPr lang="en-GB" sz="3200" b="0" i="1" smtClean="0">
                                  <a:solidFill>
                                    <a:srgbClr val="404040"/>
                                  </a:solidFill>
                                  <a:latin typeface="Cambria Math" panose="02040503050406030204" pitchFamily="18" charset="0"/>
                                </a:rPr>
                              </m:ctrlPr>
                            </m:sSubPr>
                            <m:e>
                              <m:r>
                                <a:rPr lang="en-GB" sz="3200" b="0" i="1" smtClean="0">
                                  <a:solidFill>
                                    <a:srgbClr val="404040"/>
                                  </a:solidFill>
                                  <a:latin typeface="Cambria Math" panose="02040503050406030204" pitchFamily="18" charset="0"/>
                                </a:rPr>
                                <m:t>𝐸</m:t>
                              </m:r>
                            </m:e>
                            <m:sub>
                              <m:r>
                                <a:rPr lang="en-GB" sz="3200" b="0" i="1" smtClean="0">
                                  <a:solidFill>
                                    <a:srgbClr val="404040"/>
                                  </a:solidFill>
                                  <a:latin typeface="Cambria Math" panose="02040503050406030204" pitchFamily="18" charset="0"/>
                                </a:rPr>
                                <m:t>𝑡</m:t>
                              </m:r>
                            </m:sub>
                          </m:sSub>
                        </m:e>
                      </m:acc>
                      <m:r>
                        <a:rPr lang="en-GB" sz="3200" b="0" i="1" smtClean="0">
                          <a:solidFill>
                            <a:srgbClr val="404040"/>
                          </a:solidFill>
                          <a:latin typeface="Cambria Math" panose="02040503050406030204" pitchFamily="18" charset="0"/>
                        </a:rPr>
                        <m:t>=</m:t>
                      </m:r>
                      <m:sSubSup>
                        <m:sSubSupPr>
                          <m:ctrlPr>
                            <a:rPr lang="en-GB" sz="3200" b="0" i="1" smtClean="0">
                              <a:solidFill>
                                <a:srgbClr val="FF0000"/>
                              </a:solidFill>
                              <a:latin typeface="Cambria Math" panose="02040503050406030204" pitchFamily="18" charset="0"/>
                            </a:rPr>
                          </m:ctrlPr>
                        </m:sSubSupPr>
                        <m:e>
                          <m:r>
                            <a:rPr lang="en-GB" sz="3200" b="0" i="1" smtClean="0">
                              <a:solidFill>
                                <a:srgbClr val="FF0000"/>
                              </a:solidFill>
                              <a:latin typeface="Cambria Math" panose="02040503050406030204" pitchFamily="18" charset="0"/>
                            </a:rPr>
                            <m:t>𝑌</m:t>
                          </m:r>
                        </m:e>
                        <m:sub>
                          <m:r>
                            <a:rPr lang="en-GB" sz="3200" b="0" i="1" smtClean="0">
                              <a:solidFill>
                                <a:srgbClr val="FF0000"/>
                              </a:solidFill>
                              <a:latin typeface="Cambria Math" panose="02040503050406030204" pitchFamily="18" charset="0"/>
                            </a:rPr>
                            <m:t>𝑡</m:t>
                          </m:r>
                        </m:sub>
                        <m:sup>
                          <m:r>
                            <a:rPr lang="en-GB" sz="3200" b="0" i="1" smtClean="0">
                              <a:solidFill>
                                <a:srgbClr val="FF0000"/>
                              </a:solidFill>
                              <a:latin typeface="Cambria Math" panose="02040503050406030204" pitchFamily="18" charset="0"/>
                            </a:rPr>
                            <m:t>1</m:t>
                          </m:r>
                        </m:sup>
                      </m:sSubSup>
                      <m:r>
                        <a:rPr lang="en-GB" sz="3200" b="0" i="1" smtClean="0">
                          <a:solidFill>
                            <a:srgbClr val="FF0000"/>
                          </a:solidFill>
                          <a:latin typeface="Cambria Math" panose="02040503050406030204" pitchFamily="18" charset="0"/>
                        </a:rPr>
                        <m:t> </m:t>
                      </m:r>
                      <m:r>
                        <a:rPr lang="en-GB" sz="3200" b="0" i="1" smtClean="0">
                          <a:solidFill>
                            <a:srgbClr val="404040"/>
                          </a:solidFill>
                          <a:latin typeface="Cambria Math" panose="02040503050406030204" pitchFamily="18" charset="0"/>
                        </a:rPr>
                        <m:t>−</m:t>
                      </m:r>
                      <m:acc>
                        <m:accPr>
                          <m:chr m:val="̂"/>
                          <m:ctrlPr>
                            <a:rPr lang="en-GB" sz="3200" b="0" i="1" smtClean="0">
                              <a:solidFill>
                                <a:srgbClr val="00B050"/>
                              </a:solidFill>
                              <a:latin typeface="Cambria Math" panose="02040503050406030204" pitchFamily="18" charset="0"/>
                            </a:rPr>
                          </m:ctrlPr>
                        </m:accPr>
                        <m:e>
                          <m:sSubSup>
                            <m:sSubSupPr>
                              <m:ctrlPr>
                                <a:rPr lang="en-GB" sz="3200" b="0" i="1" smtClean="0">
                                  <a:solidFill>
                                    <a:srgbClr val="00B050"/>
                                  </a:solidFill>
                                  <a:latin typeface="Cambria Math" panose="02040503050406030204" pitchFamily="18" charset="0"/>
                                </a:rPr>
                              </m:ctrlPr>
                            </m:sSubSupPr>
                            <m:e>
                              <m:r>
                                <a:rPr lang="en-GB" sz="3200" b="0" i="1" smtClean="0">
                                  <a:solidFill>
                                    <a:srgbClr val="00B050"/>
                                  </a:solidFill>
                                  <a:latin typeface="Cambria Math" panose="02040503050406030204" pitchFamily="18" charset="0"/>
                                </a:rPr>
                                <m:t>𝑌</m:t>
                              </m:r>
                            </m:e>
                            <m:sub>
                              <m:r>
                                <a:rPr lang="en-GB" sz="3200" b="0" i="1" smtClean="0">
                                  <a:solidFill>
                                    <a:srgbClr val="00B050"/>
                                  </a:solidFill>
                                  <a:latin typeface="Cambria Math" panose="02040503050406030204" pitchFamily="18" charset="0"/>
                                </a:rPr>
                                <m:t>𝑡</m:t>
                              </m:r>
                            </m:sub>
                            <m:sup>
                              <m:r>
                                <a:rPr lang="en-GB" sz="3200" b="0" i="1" smtClean="0">
                                  <a:solidFill>
                                    <a:srgbClr val="00B050"/>
                                  </a:solidFill>
                                  <a:latin typeface="Cambria Math" panose="02040503050406030204" pitchFamily="18" charset="0"/>
                                </a:rPr>
                                <m:t>0</m:t>
                              </m:r>
                            </m:sup>
                          </m:sSubSup>
                        </m:e>
                      </m:acc>
                      <m:r>
                        <a:rPr lang="en-GB" sz="3200" b="0" i="1" smtClean="0">
                          <a:solidFill>
                            <a:srgbClr val="404040"/>
                          </a:solidFill>
                          <a:latin typeface="Cambria Math" panose="02040503050406030204" pitchFamily="18" charset="0"/>
                        </a:rPr>
                        <m:t> </m:t>
                      </m:r>
                    </m:oMath>
                  </m:oMathPara>
                </a14:m>
                <a:endParaRPr lang="en-GB" sz="3200" dirty="0">
                  <a:solidFill>
                    <a:srgbClr val="404040"/>
                  </a:solidFill>
                  <a:latin typeface="Fira Sans" pitchFamily="34"/>
                </a:endParaRPr>
              </a:p>
            </p:txBody>
          </p:sp>
        </mc:Choice>
        <mc:Fallback xmlns="">
          <p:sp>
            <p:nvSpPr>
              <p:cNvPr id="11" name="TextBox 10">
                <a:extLst>
                  <a:ext uri="{FF2B5EF4-FFF2-40B4-BE49-F238E27FC236}">
                    <a16:creationId xmlns:a16="http://schemas.microsoft.com/office/drawing/2014/main" id="{F621FE57-22B8-7DA2-7C6D-3ECDAC76244D}"/>
                  </a:ext>
                </a:extLst>
              </p:cNvPr>
              <p:cNvSpPr txBox="1">
                <a:spLocks noRot="1" noChangeAspect="1" noMove="1" noResize="1" noEditPoints="1" noAdjustHandles="1" noChangeArrowheads="1" noChangeShapeType="1" noTextEdit="1"/>
              </p:cNvSpPr>
              <p:nvPr/>
            </p:nvSpPr>
            <p:spPr>
              <a:xfrm>
                <a:off x="6253725" y="4341272"/>
                <a:ext cx="6260840" cy="685059"/>
              </a:xfrm>
              <a:prstGeom prst="rect">
                <a:avLst/>
              </a:prstGeom>
              <a:blipFill>
                <a:blip r:embed="rId4"/>
                <a:stretch>
                  <a:fillRect/>
                </a:stretch>
              </a:blipFill>
            </p:spPr>
            <p:txBody>
              <a:bodyPr/>
              <a:lstStyle/>
              <a:p>
                <a:r>
                  <a:rPr lang="nl-NL">
                    <a:noFill/>
                  </a:rPr>
                  <a:t> </a:t>
                </a:r>
              </a:p>
            </p:txBody>
          </p:sp>
        </mc:Fallback>
      </mc:AlternateContent>
    </p:spTree>
    <p:extLst>
      <p:ext uri="{BB962C8B-B14F-4D97-AF65-F5344CB8AC3E}">
        <p14:creationId xmlns:p14="http://schemas.microsoft.com/office/powerpoint/2010/main" val="1565314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EB03B-6F62-4CCD-A4CD-12EC24AAF912}"/>
              </a:ext>
            </a:extLst>
          </p:cNvPr>
          <p:cNvSpPr txBox="1">
            <a:spLocks noGrp="1"/>
          </p:cNvSpPr>
          <p:nvPr>
            <p:ph type="title"/>
          </p:nvPr>
        </p:nvSpPr>
        <p:spPr/>
        <p:txBody>
          <a:bodyPr/>
          <a:lstStyle/>
          <a:p>
            <a:pPr lvl="0">
              <a:lnSpc>
                <a:spcPct val="100000"/>
              </a:lnSpc>
            </a:pPr>
            <a:r>
              <a:rPr lang="en-GB" sz="5400" b="1" kern="0" dirty="0">
                <a:solidFill>
                  <a:srgbClr val="006388"/>
                </a:solidFill>
                <a:latin typeface="Fira Sans" pitchFamily="34"/>
                <a:ea typeface="Fira Code" pitchFamily="49"/>
              </a:rPr>
              <a:t>So far…</a:t>
            </a:r>
            <a:endParaRPr lang="en-GB" sz="1800" kern="0"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01C6031-0036-4227-9AE0-DCC63CE3973A}"/>
                  </a:ext>
                </a:extLst>
              </p:cNvPr>
              <p:cNvSpPr txBox="1">
                <a:spLocks noGrp="1"/>
              </p:cNvSpPr>
              <p:nvPr>
                <p:ph idx="1"/>
              </p:nvPr>
            </p:nvSpPr>
            <p:spPr>
              <a:xfrm>
                <a:off x="838197" y="1690688"/>
                <a:ext cx="10515600" cy="4667243"/>
              </a:xfrm>
            </p:spPr>
            <p:txBody>
              <a:bodyPr>
                <a:normAutofit/>
              </a:bodyPr>
              <a:lstStyle/>
              <a:p>
                <a:pPr marL="0" lvl="0" indent="0">
                  <a:buNone/>
                </a:pPr>
                <a:r>
                  <a:rPr lang="en-GB" sz="2000" b="1" dirty="0">
                    <a:solidFill>
                      <a:srgbClr val="404040"/>
                    </a:solidFill>
                    <a:latin typeface="Fira Sans" pitchFamily="34"/>
                  </a:rPr>
                  <a:t>Interrupted Time Series</a:t>
                </a:r>
              </a:p>
              <a:p>
                <a:pPr lvl="0">
                  <a:buFontTx/>
                  <a:buChar char="-"/>
                </a:pPr>
                <a:r>
                  <a:rPr lang="en-GB" sz="2000" dirty="0">
                    <a:solidFill>
                      <a:srgbClr val="404040"/>
                    </a:solidFill>
                    <a:latin typeface="Fira Sans" pitchFamily="34"/>
                  </a:rPr>
                  <a:t>Suitable when we have long time series, no control units</a:t>
                </a:r>
              </a:p>
              <a:p>
                <a:pPr lvl="0">
                  <a:buFontTx/>
                  <a:buChar char="-"/>
                </a:pPr>
                <a:r>
                  <a:rPr lang="en-GB" sz="2000" dirty="0">
                    <a:solidFill>
                      <a:srgbClr val="404040"/>
                    </a:solidFill>
                    <a:latin typeface="Fira Sans" pitchFamily="34"/>
                  </a:rPr>
                  <a:t>Try to predict future </a:t>
                </a:r>
                <a:r>
                  <a:rPr lang="en-GB" sz="2000" b="1" dirty="0">
                    <a:solidFill>
                      <a:srgbClr val="404040"/>
                    </a:solidFill>
                    <a:latin typeface="Fira Sans" pitchFamily="34"/>
                  </a:rPr>
                  <a:t>counterfactual</a:t>
                </a:r>
                <a:r>
                  <a:rPr lang="en-GB" sz="2000" dirty="0">
                    <a:solidFill>
                      <a:srgbClr val="404040"/>
                    </a:solidFill>
                    <a:latin typeface="Fira Sans" pitchFamily="34"/>
                  </a:rPr>
                  <a:t> </a:t>
                </a:r>
                <a14:m>
                  <m:oMath xmlns:m="http://schemas.openxmlformats.org/officeDocument/2006/math">
                    <m:sSubSup>
                      <m:sSubSupPr>
                        <m:ctrlPr>
                          <a:rPr lang="en-GB" sz="2000" b="0" i="1" smtClean="0">
                            <a:solidFill>
                              <a:srgbClr val="404040"/>
                            </a:solidFill>
                            <a:latin typeface="Cambria Math" panose="02040503050406030204" pitchFamily="18" charset="0"/>
                          </a:rPr>
                        </m:ctrlPr>
                      </m:sSubSupPr>
                      <m:e>
                        <m:r>
                          <a:rPr lang="en-GB" sz="2000" b="0" i="1" smtClean="0">
                            <a:solidFill>
                              <a:srgbClr val="404040"/>
                            </a:solidFill>
                            <a:latin typeface="Cambria Math" panose="02040503050406030204" pitchFamily="18" charset="0"/>
                          </a:rPr>
                          <m:t>𝑌</m:t>
                        </m:r>
                      </m:e>
                      <m:sub>
                        <m:r>
                          <a:rPr lang="en-GB" sz="2000" b="0" i="1" smtClean="0">
                            <a:solidFill>
                              <a:srgbClr val="404040"/>
                            </a:solidFill>
                            <a:latin typeface="Cambria Math" panose="02040503050406030204" pitchFamily="18" charset="0"/>
                          </a:rPr>
                          <m:t>𝑡</m:t>
                        </m:r>
                      </m:sub>
                      <m:sup>
                        <m:r>
                          <a:rPr lang="en-GB" sz="2000" b="0" i="1" smtClean="0">
                            <a:solidFill>
                              <a:srgbClr val="404040"/>
                            </a:solidFill>
                            <a:latin typeface="Cambria Math" panose="02040503050406030204" pitchFamily="18" charset="0"/>
                          </a:rPr>
                          <m:t>0</m:t>
                        </m:r>
                      </m:sup>
                    </m:sSubSup>
                  </m:oMath>
                </a14:m>
                <a:r>
                  <a:rPr lang="en-GB" sz="2000" dirty="0">
                    <a:solidFill>
                      <a:srgbClr val="404040"/>
                    </a:solidFill>
                    <a:latin typeface="Fira Sans" pitchFamily="34"/>
                  </a:rPr>
                  <a:t> from past (pre-intervention) data </a:t>
                </a:r>
                <a14:m>
                  <m:oMath xmlns:m="http://schemas.openxmlformats.org/officeDocument/2006/math">
                    <m:sSubSup>
                      <m:sSubSupPr>
                        <m:ctrlPr>
                          <a:rPr lang="en-GB" sz="2000" i="1">
                            <a:solidFill>
                              <a:srgbClr val="404040"/>
                            </a:solidFill>
                            <a:latin typeface="Cambria Math" panose="02040503050406030204" pitchFamily="18" charset="0"/>
                          </a:rPr>
                        </m:ctrlPr>
                      </m:sSubSupPr>
                      <m:e>
                        <m:r>
                          <a:rPr lang="en-GB" sz="2000" i="1">
                            <a:solidFill>
                              <a:srgbClr val="404040"/>
                            </a:solidFill>
                            <a:latin typeface="Cambria Math" panose="02040503050406030204" pitchFamily="18" charset="0"/>
                          </a:rPr>
                          <m:t>𝑌</m:t>
                        </m:r>
                      </m:e>
                      <m:sub>
                        <m:r>
                          <a:rPr lang="en-GB" sz="2000" i="1">
                            <a:solidFill>
                              <a:srgbClr val="404040"/>
                            </a:solidFill>
                            <a:latin typeface="Cambria Math" panose="02040503050406030204" pitchFamily="18" charset="0"/>
                          </a:rPr>
                          <m:t>𝑡</m:t>
                        </m:r>
                        <m:r>
                          <a:rPr lang="en-GB" sz="2000" b="0" i="1" smtClean="0">
                            <a:solidFill>
                              <a:srgbClr val="404040"/>
                            </a:solidFill>
                            <a:latin typeface="Cambria Math" panose="02040503050406030204" pitchFamily="18" charset="0"/>
                          </a:rPr>
                          <m:t>−</m:t>
                        </m:r>
                        <m:r>
                          <a:rPr lang="en-GB" sz="2000" b="0" i="1" smtClean="0">
                            <a:solidFill>
                              <a:srgbClr val="404040"/>
                            </a:solidFill>
                            <a:latin typeface="Cambria Math" panose="02040503050406030204" pitchFamily="18" charset="0"/>
                          </a:rPr>
                          <m:t>𝑠</m:t>
                        </m:r>
                      </m:sub>
                      <m:sup>
                        <m:r>
                          <a:rPr lang="en-GB" sz="2000" i="1">
                            <a:solidFill>
                              <a:srgbClr val="404040"/>
                            </a:solidFill>
                            <a:latin typeface="Cambria Math" panose="02040503050406030204" pitchFamily="18" charset="0"/>
                          </a:rPr>
                          <m:t>0</m:t>
                        </m:r>
                      </m:sup>
                    </m:sSubSup>
                  </m:oMath>
                </a14:m>
                <a:r>
                  <a:rPr lang="en-GB" sz="2000" dirty="0">
                    <a:solidFill>
                      <a:srgbClr val="404040"/>
                    </a:solidFill>
                    <a:latin typeface="Fira Sans" pitchFamily="34"/>
                  </a:rPr>
                  <a:t> from the treated unit</a:t>
                </a:r>
              </a:p>
              <a:p>
                <a:pPr lvl="0">
                  <a:buFontTx/>
                  <a:buChar char="-"/>
                </a:pPr>
                <a:endParaRPr lang="en-GB" sz="2000" dirty="0">
                  <a:solidFill>
                    <a:schemeClr val="bg2"/>
                  </a:solidFill>
                  <a:latin typeface="Fira Sans" pitchFamily="34"/>
                </a:endParaRPr>
              </a:p>
              <a:p>
                <a:pPr marL="0" indent="0">
                  <a:buNone/>
                </a:pPr>
                <a:r>
                  <a:rPr lang="en-GB" sz="2000" b="1" dirty="0">
                    <a:solidFill>
                      <a:schemeClr val="tx1">
                        <a:lumMod val="75000"/>
                        <a:lumOff val="25000"/>
                      </a:schemeClr>
                    </a:solidFill>
                    <a:latin typeface="Fira Sans" pitchFamily="34"/>
                  </a:rPr>
                  <a:t>Synthetic Control</a:t>
                </a:r>
              </a:p>
              <a:p>
                <a:pPr>
                  <a:buFontTx/>
                  <a:buChar char="-"/>
                </a:pPr>
                <a:r>
                  <a:rPr lang="en-GB" sz="2000" dirty="0">
                    <a:solidFill>
                      <a:schemeClr val="tx1">
                        <a:lumMod val="75000"/>
                        <a:lumOff val="25000"/>
                      </a:schemeClr>
                    </a:solidFill>
                    <a:latin typeface="Fira Sans" pitchFamily="34"/>
                  </a:rPr>
                  <a:t>Suitable when we have </a:t>
                </a:r>
                <a:r>
                  <a:rPr lang="en-GB" sz="2000" b="1" dirty="0">
                    <a:solidFill>
                      <a:schemeClr val="tx1">
                        <a:lumMod val="75000"/>
                        <a:lumOff val="25000"/>
                      </a:schemeClr>
                    </a:solidFill>
                    <a:latin typeface="Fira Sans" pitchFamily="34"/>
                  </a:rPr>
                  <a:t>many </a:t>
                </a:r>
                <a:r>
                  <a:rPr lang="en-GB" sz="2000" dirty="0">
                    <a:solidFill>
                      <a:schemeClr val="tx1">
                        <a:lumMod val="75000"/>
                        <a:lumOff val="25000"/>
                      </a:schemeClr>
                    </a:solidFill>
                    <a:latin typeface="Fira Sans" pitchFamily="34"/>
                  </a:rPr>
                  <a:t>control units</a:t>
                </a:r>
              </a:p>
              <a:p>
                <a:pPr>
                  <a:buFontTx/>
                  <a:buChar char="-"/>
                </a:pPr>
                <a:r>
                  <a:rPr lang="en-GB" sz="2000" dirty="0">
                    <a:solidFill>
                      <a:schemeClr val="tx1">
                        <a:lumMod val="75000"/>
                        <a:lumOff val="25000"/>
                      </a:schemeClr>
                    </a:solidFill>
                    <a:latin typeface="Fira Sans" pitchFamily="34"/>
                  </a:rPr>
                  <a:t>Try to predict </a:t>
                </a:r>
                <a:r>
                  <a:rPr lang="en-GB" sz="2000" b="1" dirty="0">
                    <a:solidFill>
                      <a:schemeClr val="tx1">
                        <a:lumMod val="75000"/>
                        <a:lumOff val="25000"/>
                      </a:schemeClr>
                    </a:solidFill>
                    <a:latin typeface="Fira Sans" pitchFamily="34"/>
                  </a:rPr>
                  <a:t>counterfactual </a:t>
                </a:r>
                <a14:m>
                  <m:oMath xmlns:m="http://schemas.openxmlformats.org/officeDocument/2006/math">
                    <m:sSubSup>
                      <m:sSubSupPr>
                        <m:ctrlPr>
                          <a:rPr lang="en-GB" sz="2000" b="0" i="1" smtClean="0">
                            <a:solidFill>
                              <a:schemeClr val="tx1">
                                <a:lumMod val="75000"/>
                                <a:lumOff val="25000"/>
                              </a:schemeClr>
                            </a:solidFill>
                            <a:latin typeface="Cambria Math" panose="02040503050406030204" pitchFamily="18" charset="0"/>
                          </a:rPr>
                        </m:ctrlPr>
                      </m:sSubSupPr>
                      <m:e>
                        <m:r>
                          <a:rPr lang="en-GB" sz="2000" b="0" i="1" smtClean="0">
                            <a:solidFill>
                              <a:schemeClr val="tx1">
                                <a:lumMod val="75000"/>
                                <a:lumOff val="25000"/>
                              </a:schemeClr>
                            </a:solidFill>
                            <a:latin typeface="Cambria Math" panose="02040503050406030204" pitchFamily="18" charset="0"/>
                          </a:rPr>
                          <m:t>𝑌</m:t>
                        </m:r>
                      </m:e>
                      <m:sub>
                        <m:r>
                          <a:rPr lang="en-GB" sz="2000" b="0" i="1" smtClean="0">
                            <a:solidFill>
                              <a:schemeClr val="tx1">
                                <a:lumMod val="75000"/>
                                <a:lumOff val="25000"/>
                              </a:schemeClr>
                            </a:solidFill>
                            <a:latin typeface="Cambria Math" panose="02040503050406030204" pitchFamily="18" charset="0"/>
                          </a:rPr>
                          <m:t>𝑡</m:t>
                        </m:r>
                      </m:sub>
                      <m:sup>
                        <m:r>
                          <a:rPr lang="en-GB" sz="2000" b="0" i="1" smtClean="0">
                            <a:solidFill>
                              <a:schemeClr val="tx1">
                                <a:lumMod val="75000"/>
                                <a:lumOff val="25000"/>
                              </a:schemeClr>
                            </a:solidFill>
                            <a:latin typeface="Cambria Math" panose="02040503050406030204" pitchFamily="18" charset="0"/>
                          </a:rPr>
                          <m:t>0</m:t>
                        </m:r>
                      </m:sup>
                    </m:sSubSup>
                  </m:oMath>
                </a14:m>
                <a:r>
                  <a:rPr lang="en-GB" sz="2000" dirty="0">
                    <a:solidFill>
                      <a:schemeClr val="tx1">
                        <a:lumMod val="75000"/>
                        <a:lumOff val="25000"/>
                      </a:schemeClr>
                    </a:solidFill>
                    <a:latin typeface="Fira Sans" pitchFamily="34"/>
                  </a:rPr>
                  <a:t> for the treated unit using (a weighted average) of data from other untreated units </a:t>
                </a:r>
                <a14:m>
                  <m:oMath xmlns:m="http://schemas.openxmlformats.org/officeDocument/2006/math">
                    <m:sSubSup>
                      <m:sSubSupPr>
                        <m:ctrlPr>
                          <a:rPr lang="en-GB" sz="2000" i="1">
                            <a:solidFill>
                              <a:schemeClr val="tx1">
                                <a:lumMod val="75000"/>
                                <a:lumOff val="25000"/>
                              </a:schemeClr>
                            </a:solidFill>
                            <a:latin typeface="Cambria Math" panose="02040503050406030204" pitchFamily="18" charset="0"/>
                          </a:rPr>
                        </m:ctrlPr>
                      </m:sSubSupPr>
                      <m:e>
                        <m:r>
                          <a:rPr lang="en-GB" sz="2000" b="0" i="1" smtClean="0">
                            <a:solidFill>
                              <a:schemeClr val="tx1">
                                <a:lumMod val="75000"/>
                                <a:lumOff val="25000"/>
                              </a:schemeClr>
                            </a:solidFill>
                            <a:latin typeface="Cambria Math" panose="02040503050406030204" pitchFamily="18" charset="0"/>
                          </a:rPr>
                          <m:t>𝐶</m:t>
                        </m:r>
                      </m:e>
                      <m:sub>
                        <m:r>
                          <a:rPr lang="en-GB" sz="2000" b="0" i="1" smtClean="0">
                            <a:solidFill>
                              <a:schemeClr val="tx1">
                                <a:lumMod val="75000"/>
                                <a:lumOff val="25000"/>
                              </a:schemeClr>
                            </a:solidFill>
                            <a:latin typeface="Cambria Math" panose="02040503050406030204" pitchFamily="18" charset="0"/>
                          </a:rPr>
                          <m:t>𝑗</m:t>
                        </m:r>
                        <m:r>
                          <a:rPr lang="en-GB" sz="2000" b="0" i="1" smtClean="0">
                            <a:solidFill>
                              <a:schemeClr val="tx1">
                                <a:lumMod val="75000"/>
                                <a:lumOff val="25000"/>
                              </a:schemeClr>
                            </a:solidFill>
                            <a:latin typeface="Cambria Math" panose="02040503050406030204" pitchFamily="18" charset="0"/>
                          </a:rPr>
                          <m:t>, </m:t>
                        </m:r>
                        <m:r>
                          <a:rPr lang="en-GB" sz="2000" i="1">
                            <a:solidFill>
                              <a:schemeClr val="tx1">
                                <a:lumMod val="75000"/>
                                <a:lumOff val="25000"/>
                              </a:schemeClr>
                            </a:solidFill>
                            <a:latin typeface="Cambria Math" panose="02040503050406030204" pitchFamily="18" charset="0"/>
                          </a:rPr>
                          <m:t>𝑡</m:t>
                        </m:r>
                      </m:sub>
                      <m:sup>
                        <m:r>
                          <a:rPr lang="en-GB" sz="2000" i="1">
                            <a:solidFill>
                              <a:schemeClr val="tx1">
                                <a:lumMod val="75000"/>
                                <a:lumOff val="25000"/>
                              </a:schemeClr>
                            </a:solidFill>
                            <a:latin typeface="Cambria Math" panose="02040503050406030204" pitchFamily="18" charset="0"/>
                          </a:rPr>
                          <m:t>0</m:t>
                        </m:r>
                      </m:sup>
                    </m:sSubSup>
                  </m:oMath>
                </a14:m>
                <a:endParaRPr lang="en-GB" sz="2000" dirty="0">
                  <a:solidFill>
                    <a:schemeClr val="tx1">
                      <a:lumMod val="75000"/>
                      <a:lumOff val="25000"/>
                    </a:schemeClr>
                  </a:solidFill>
                  <a:latin typeface="Fira Sans" pitchFamily="34"/>
                </a:endParaRPr>
              </a:p>
            </p:txBody>
          </p:sp>
        </mc:Choice>
        <mc:Fallback>
          <p:sp>
            <p:nvSpPr>
              <p:cNvPr id="3" name="Content Placeholder 2">
                <a:extLst>
                  <a:ext uri="{FF2B5EF4-FFF2-40B4-BE49-F238E27FC236}">
                    <a16:creationId xmlns:a16="http://schemas.microsoft.com/office/drawing/2014/main" id="{101C6031-0036-4227-9AE0-DCC63CE3973A}"/>
                  </a:ext>
                </a:extLst>
              </p:cNvPr>
              <p:cNvSpPr txBox="1">
                <a:spLocks noGrp="1" noRot="1" noChangeAspect="1" noMove="1" noResize="1" noEditPoints="1" noAdjustHandles="1" noChangeArrowheads="1" noChangeShapeType="1" noTextEdit="1"/>
              </p:cNvSpPr>
              <p:nvPr>
                <p:ph idx="1"/>
              </p:nvPr>
            </p:nvSpPr>
            <p:spPr>
              <a:xfrm>
                <a:off x="838197" y="1690688"/>
                <a:ext cx="10515600" cy="4667243"/>
              </a:xfrm>
              <a:blipFill>
                <a:blip r:embed="rId2"/>
                <a:stretch>
                  <a:fillRect l="-580" t="-1305" r="-348"/>
                </a:stretch>
              </a:blipFill>
            </p:spPr>
            <p:txBody>
              <a:bodyPr/>
              <a:lstStyle/>
              <a:p>
                <a:r>
                  <a:rPr lang="en-GB">
                    <a:noFill/>
                  </a:rPr>
                  <a:t> </a:t>
                </a:r>
              </a:p>
            </p:txBody>
          </p:sp>
        </mc:Fallback>
      </mc:AlternateContent>
    </p:spTree>
    <p:extLst>
      <p:ext uri="{BB962C8B-B14F-4D97-AF65-F5344CB8AC3E}">
        <p14:creationId xmlns:p14="http://schemas.microsoft.com/office/powerpoint/2010/main" val="2880422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3" name="Table 6">
                <a:extLst>
                  <a:ext uri="{FF2B5EF4-FFF2-40B4-BE49-F238E27FC236}">
                    <a16:creationId xmlns:a16="http://schemas.microsoft.com/office/drawing/2014/main" id="{7F5D5E0C-E332-687C-116D-5583F775151D}"/>
                  </a:ext>
                </a:extLst>
              </p:cNvPr>
              <p:cNvGraphicFramePr>
                <a:graphicFrameLocks noGrp="1"/>
              </p:cNvGraphicFramePr>
              <p:nvPr/>
            </p:nvGraphicFramePr>
            <p:xfrm>
              <a:off x="719655" y="1021100"/>
              <a:ext cx="5913342" cy="4284139"/>
            </p:xfrm>
            <a:graphic>
              <a:graphicData uri="http://schemas.openxmlformats.org/drawingml/2006/table">
                <a:tbl>
                  <a:tblPr firstRow="1" bandRow="1">
                    <a:tableStyleId>{5C22544A-7EE6-4342-B048-85BDC9FD1C3A}</a:tableStyleId>
                  </a:tblPr>
                  <a:tblGrid>
                    <a:gridCol w="657038">
                      <a:extLst>
                        <a:ext uri="{9D8B030D-6E8A-4147-A177-3AD203B41FA5}">
                          <a16:colId xmlns:a16="http://schemas.microsoft.com/office/drawing/2014/main" val="1284712509"/>
                        </a:ext>
                      </a:extLst>
                    </a:gridCol>
                    <a:gridCol w="657038">
                      <a:extLst>
                        <a:ext uri="{9D8B030D-6E8A-4147-A177-3AD203B41FA5}">
                          <a16:colId xmlns:a16="http://schemas.microsoft.com/office/drawing/2014/main" val="3384408917"/>
                        </a:ext>
                      </a:extLst>
                    </a:gridCol>
                    <a:gridCol w="657038">
                      <a:extLst>
                        <a:ext uri="{9D8B030D-6E8A-4147-A177-3AD203B41FA5}">
                          <a16:colId xmlns:a16="http://schemas.microsoft.com/office/drawing/2014/main" val="3475929590"/>
                        </a:ext>
                      </a:extLst>
                    </a:gridCol>
                    <a:gridCol w="657038">
                      <a:extLst>
                        <a:ext uri="{9D8B030D-6E8A-4147-A177-3AD203B41FA5}">
                          <a16:colId xmlns:a16="http://schemas.microsoft.com/office/drawing/2014/main" val="2809065463"/>
                        </a:ext>
                      </a:extLst>
                    </a:gridCol>
                    <a:gridCol w="657038">
                      <a:extLst>
                        <a:ext uri="{9D8B030D-6E8A-4147-A177-3AD203B41FA5}">
                          <a16:colId xmlns:a16="http://schemas.microsoft.com/office/drawing/2014/main" val="3102601274"/>
                        </a:ext>
                      </a:extLst>
                    </a:gridCol>
                    <a:gridCol w="657038">
                      <a:extLst>
                        <a:ext uri="{9D8B030D-6E8A-4147-A177-3AD203B41FA5}">
                          <a16:colId xmlns:a16="http://schemas.microsoft.com/office/drawing/2014/main" val="1858631198"/>
                        </a:ext>
                      </a:extLst>
                    </a:gridCol>
                    <a:gridCol w="657038">
                      <a:extLst>
                        <a:ext uri="{9D8B030D-6E8A-4147-A177-3AD203B41FA5}">
                          <a16:colId xmlns:a16="http://schemas.microsoft.com/office/drawing/2014/main" val="587508660"/>
                        </a:ext>
                      </a:extLst>
                    </a:gridCol>
                    <a:gridCol w="657038">
                      <a:extLst>
                        <a:ext uri="{9D8B030D-6E8A-4147-A177-3AD203B41FA5}">
                          <a16:colId xmlns:a16="http://schemas.microsoft.com/office/drawing/2014/main" val="805818918"/>
                        </a:ext>
                      </a:extLst>
                    </a:gridCol>
                    <a:gridCol w="657038">
                      <a:extLst>
                        <a:ext uri="{9D8B030D-6E8A-4147-A177-3AD203B41FA5}">
                          <a16:colId xmlns:a16="http://schemas.microsoft.com/office/drawing/2014/main" val="1909512876"/>
                        </a:ext>
                      </a:extLst>
                    </a:gridCol>
                  </a:tblGrid>
                  <a:tr h="277343">
                    <a:tc>
                      <a:txBody>
                        <a:bodyPr/>
                        <a:lstStyle/>
                        <a:p>
                          <a:endParaRPr lang="nl-NL" sz="1400" dirty="0"/>
                        </a:p>
                      </a:txBody>
                      <a:tcPr marL="66562" marR="66562" marT="33281" marB="33281">
                        <a:lnL w="12701" cap="flat" cmpd="sng" algn="ctr">
                          <a:noFill/>
                          <a:prstDash val="solid"/>
                          <a:round/>
                          <a:headEnd type="none" w="med" len="med"/>
                          <a:tailEnd type="none" w="med" len="me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3508505"/>
                      </a:ext>
                    </a:extLst>
                  </a:tr>
                  <a:tr h="431084">
                    <a:tc>
                      <a:txBody>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𝑇𝑖𝑚𝑒</m:t>
                                </m:r>
                              </m:oMath>
                            </m:oMathPara>
                          </a14:m>
                          <a:endParaRPr lang="nl-NL" sz="2000" dirty="0"/>
                        </a:p>
                      </a:txBody>
                      <a:tcPr marL="66562" marR="66562" marT="33281" marB="33281">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000" b="0" i="1" smtClean="0">
                                        <a:latin typeface="Cambria Math" panose="02040503050406030204" pitchFamily="18" charset="0"/>
                                      </a:rPr>
                                    </m:ctrlPr>
                                  </m:sSubPr>
                                  <m:e>
                                    <m:r>
                                      <a:rPr lang="en-GB" sz="2000" b="0" i="1" smtClean="0">
                                        <a:latin typeface="Cambria Math" panose="02040503050406030204" pitchFamily="18" charset="0"/>
                                      </a:rPr>
                                      <m:t>𝑌</m:t>
                                    </m:r>
                                  </m:e>
                                  <m:sub>
                                    <m:r>
                                      <a:rPr lang="en-GB" sz="2000" b="0" i="1" smtClean="0">
                                        <a:latin typeface="Cambria Math" panose="02040503050406030204" pitchFamily="18" charset="0"/>
                                      </a:rPr>
                                      <m:t>𝑡</m:t>
                                    </m:r>
                                  </m:sub>
                                </m:sSub>
                              </m:oMath>
                            </m:oMathPara>
                          </a14:m>
                          <a:endParaRPr lang="nl-NL" sz="2000" dirty="0"/>
                        </a:p>
                      </a:txBody>
                      <a:tcPr marL="66562" marR="66562" marT="33281" marB="33281">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
                                  <m:sSubPr>
                                    <m:ctrlPr>
                                      <a:rPr lang="en-GB" sz="2000" b="0" i="1" smtClean="0">
                                        <a:latin typeface="Cambria Math" panose="02040503050406030204" pitchFamily="18" charset="0"/>
                                      </a:rPr>
                                    </m:ctrlPr>
                                  </m:sSubPr>
                                  <m:e>
                                    <m:r>
                                      <a:rPr lang="en-GB" sz="2000" b="0" i="1" smtClean="0">
                                        <a:latin typeface="Cambria Math" panose="02040503050406030204" pitchFamily="18" charset="0"/>
                                      </a:rPr>
                                      <m:t>𝐴</m:t>
                                    </m:r>
                                  </m:e>
                                  <m:sub>
                                    <m:r>
                                      <a:rPr lang="en-GB" sz="2000" b="0" i="1" smtClean="0">
                                        <a:latin typeface="Cambria Math" panose="02040503050406030204" pitchFamily="18" charset="0"/>
                                      </a:rPr>
                                      <m:t>𝑡</m:t>
                                    </m:r>
                                  </m:sub>
                                </m:sSub>
                              </m:oMath>
                            </m:oMathPara>
                          </a14:m>
                          <a:endParaRPr lang="nl-NL" sz="2000" dirty="0"/>
                        </a:p>
                      </a:txBody>
                      <a:tcPr marL="66562" marR="66562" marT="33281" marB="33281">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000" b="0" i="1" smtClean="0">
                                        <a:latin typeface="Cambria Math" panose="02040503050406030204" pitchFamily="18" charset="0"/>
                                      </a:rPr>
                                    </m:ctrlPr>
                                  </m:sSubSupPr>
                                  <m:e>
                                    <m:r>
                                      <a:rPr lang="en-GB" sz="2000" b="0" i="1" smtClean="0">
                                        <a:latin typeface="Cambria Math" panose="02040503050406030204" pitchFamily="18" charset="0"/>
                                      </a:rPr>
                                      <m:t>𝑌</m:t>
                                    </m:r>
                                  </m:e>
                                  <m:sub>
                                    <m:r>
                                      <a:rPr lang="en-GB" sz="2000" b="0" i="1" smtClean="0">
                                        <a:latin typeface="Cambria Math" panose="02040503050406030204" pitchFamily="18" charset="0"/>
                                      </a:rPr>
                                      <m:t>𝑡</m:t>
                                    </m:r>
                                  </m:sub>
                                  <m:sup>
                                    <m:r>
                                      <a:rPr lang="en-GB" sz="2000" b="0" i="1" smtClean="0">
                                        <a:latin typeface="Cambria Math" panose="02040503050406030204" pitchFamily="18" charset="0"/>
                                      </a:rPr>
                                      <m:t>0</m:t>
                                    </m:r>
                                  </m:sup>
                                </m:sSubSup>
                              </m:oMath>
                            </m:oMathPara>
                          </a14:m>
                          <a:endParaRPr lang="nl-NL" sz="2000" dirty="0"/>
                        </a:p>
                      </a:txBody>
                      <a:tcPr marL="66562" marR="66562" marT="33281" marB="33281">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000" b="0" i="1" smtClean="0">
                                        <a:latin typeface="Cambria Math" panose="02040503050406030204" pitchFamily="18" charset="0"/>
                                      </a:rPr>
                                    </m:ctrlPr>
                                  </m:sSubSupPr>
                                  <m:e>
                                    <m:r>
                                      <a:rPr lang="en-GB" sz="2000" b="0" i="1" smtClean="0">
                                        <a:latin typeface="Cambria Math" panose="02040503050406030204" pitchFamily="18" charset="0"/>
                                      </a:rPr>
                                      <m:t>𝑌</m:t>
                                    </m:r>
                                  </m:e>
                                  <m:sub>
                                    <m:r>
                                      <a:rPr lang="en-GB" sz="2000" b="0" i="1" smtClean="0">
                                        <a:latin typeface="Cambria Math" panose="02040503050406030204" pitchFamily="18" charset="0"/>
                                      </a:rPr>
                                      <m:t>𝑡</m:t>
                                    </m:r>
                                  </m:sub>
                                  <m:sup>
                                    <m:r>
                                      <a:rPr lang="en-GB" sz="2000" b="0" i="1" smtClean="0">
                                        <a:latin typeface="Cambria Math" panose="02040503050406030204" pitchFamily="18" charset="0"/>
                                      </a:rPr>
                                      <m:t>1</m:t>
                                    </m:r>
                                  </m:sup>
                                </m:sSubSup>
                              </m:oMath>
                            </m:oMathPara>
                          </a14:m>
                          <a:endParaRPr lang="nl-NL" sz="2000" dirty="0"/>
                        </a:p>
                      </a:txBody>
                      <a:tcPr marL="66562" marR="66562" marT="33281" marB="33281">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000" b="0" i="1" smtClean="0">
                                        <a:latin typeface="Cambria Math" panose="02040503050406030204" pitchFamily="18" charset="0"/>
                                      </a:rPr>
                                    </m:ctrlPr>
                                  </m:sSubSupPr>
                                  <m:e>
                                    <m:r>
                                      <a:rPr lang="en-GB" sz="2000" b="0" i="1" smtClean="0">
                                        <a:latin typeface="Cambria Math" panose="02040503050406030204" pitchFamily="18" charset="0"/>
                                      </a:rPr>
                                      <m:t>𝐶</m:t>
                                    </m:r>
                                  </m:e>
                                  <m:sub>
                                    <m:r>
                                      <a:rPr lang="en-GB" sz="2000" b="0" i="1" smtClean="0">
                                        <a:latin typeface="Cambria Math" panose="02040503050406030204" pitchFamily="18" charset="0"/>
                                      </a:rPr>
                                      <m:t>1</m:t>
                                    </m:r>
                                    <m:r>
                                      <a:rPr lang="en-GB" sz="2000" b="0" i="1" smtClean="0">
                                        <a:latin typeface="Cambria Math" panose="02040503050406030204" pitchFamily="18" charset="0"/>
                                      </a:rPr>
                                      <m:t>𝑡</m:t>
                                    </m:r>
                                  </m:sub>
                                  <m:sup>
                                    <m:r>
                                      <a:rPr lang="en-GB" sz="2000" b="0" i="1" smtClean="0">
                                        <a:latin typeface="Cambria Math" panose="02040503050406030204" pitchFamily="18" charset="0"/>
                                      </a:rPr>
                                      <m:t>0</m:t>
                                    </m:r>
                                  </m:sup>
                                </m:sSubSup>
                              </m:oMath>
                            </m:oMathPara>
                          </a14:m>
                          <a:endParaRPr lang="nl-NL" sz="2000" dirty="0"/>
                        </a:p>
                      </a:txBody>
                      <a:tcPr marL="66562" marR="66562" marT="33281" marB="33281">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000" b="0" i="1" smtClean="0">
                                        <a:latin typeface="Cambria Math" panose="02040503050406030204" pitchFamily="18" charset="0"/>
                                      </a:rPr>
                                    </m:ctrlPr>
                                  </m:sSubSupPr>
                                  <m:e>
                                    <m:r>
                                      <a:rPr lang="en-GB" sz="2000" b="0" i="1" smtClean="0">
                                        <a:latin typeface="Cambria Math" panose="02040503050406030204" pitchFamily="18" charset="0"/>
                                      </a:rPr>
                                      <m:t>𝐶</m:t>
                                    </m:r>
                                  </m:e>
                                  <m:sub>
                                    <m:r>
                                      <a:rPr lang="en-GB" sz="2000" b="0" i="1" smtClean="0">
                                        <a:latin typeface="Cambria Math" panose="02040503050406030204" pitchFamily="18" charset="0"/>
                                      </a:rPr>
                                      <m:t>2</m:t>
                                    </m:r>
                                    <m:r>
                                      <a:rPr lang="en-GB" sz="2000" b="0" i="1" smtClean="0">
                                        <a:latin typeface="Cambria Math" panose="02040503050406030204" pitchFamily="18" charset="0"/>
                                      </a:rPr>
                                      <m:t>𝑡</m:t>
                                    </m:r>
                                  </m:sub>
                                  <m:sup>
                                    <m:r>
                                      <a:rPr lang="en-GB" sz="2000" b="0" i="1" smtClean="0">
                                        <a:latin typeface="Cambria Math" panose="02040503050406030204" pitchFamily="18" charset="0"/>
                                      </a:rPr>
                                      <m:t>0</m:t>
                                    </m:r>
                                  </m:sup>
                                </m:sSubSup>
                              </m:oMath>
                            </m:oMathPara>
                          </a14:m>
                          <a:endParaRPr lang="nl-NL" sz="2000" dirty="0"/>
                        </a:p>
                      </a:txBody>
                      <a:tcPr marL="66562" marR="66562" marT="33281" marB="33281">
                        <a:lnT w="38103" cap="flat" cmpd="sng" algn="ctr">
                          <a:noFill/>
                          <a:prstDash val="solid"/>
                          <a:round/>
                          <a:headEnd type="none" w="med" len="med"/>
                          <a:tailEnd type="none" w="med" len="med"/>
                        </a:lnT>
                        <a:noFill/>
                      </a:tcPr>
                    </a:tc>
                    <a:tc>
                      <a:txBody>
                        <a:bodyPr/>
                        <a:lstStyle/>
                        <a:p>
                          <a:pPr algn="ctr"/>
                          <a:r>
                            <a:rPr lang="en-GB" sz="2000" dirty="0"/>
                            <a:t>…</a:t>
                          </a:r>
                          <a:endParaRPr lang="nl-NL" sz="2000" dirty="0"/>
                        </a:p>
                      </a:txBody>
                      <a:tcPr marL="66562" marR="66562" marT="33281" marB="33281">
                        <a:lnT w="38103" cap="flat" cmpd="sng" algn="ctr">
                          <a:noFill/>
                          <a:prstDash val="solid"/>
                          <a:round/>
                          <a:headEnd type="none" w="med" len="med"/>
                          <a:tailEnd type="none" w="med" len="med"/>
                        </a:lnT>
                        <a:noFill/>
                      </a:tcPr>
                    </a:tc>
                    <a:tc>
                      <a:txBody>
                        <a:bodyPr/>
                        <a:lstStyle/>
                        <a:p>
                          <a:pPr/>
                          <a14:m>
                            <m:oMathPara xmlns:m="http://schemas.openxmlformats.org/officeDocument/2006/math">
                              <m:oMathParaPr>
                                <m:jc m:val="centerGroup"/>
                              </m:oMathParaPr>
                              <m:oMath xmlns:m="http://schemas.openxmlformats.org/officeDocument/2006/math">
                                <m:sSubSup>
                                  <m:sSubSupPr>
                                    <m:ctrlPr>
                                      <a:rPr lang="en-GB" sz="2000" b="0" i="1" smtClean="0">
                                        <a:latin typeface="Cambria Math" panose="02040503050406030204" pitchFamily="18" charset="0"/>
                                      </a:rPr>
                                    </m:ctrlPr>
                                  </m:sSubSupPr>
                                  <m:e>
                                    <m:r>
                                      <a:rPr lang="en-GB" sz="2000" b="0" i="1" smtClean="0">
                                        <a:latin typeface="Cambria Math" panose="02040503050406030204" pitchFamily="18" charset="0"/>
                                      </a:rPr>
                                      <m:t>𝐶</m:t>
                                    </m:r>
                                  </m:e>
                                  <m:sub>
                                    <m:r>
                                      <a:rPr lang="en-GB" sz="2000" b="0" i="1" smtClean="0">
                                        <a:latin typeface="Cambria Math" panose="02040503050406030204" pitchFamily="18" charset="0"/>
                                      </a:rPr>
                                      <m:t>𝑗𝑡</m:t>
                                    </m:r>
                                  </m:sub>
                                  <m:sup>
                                    <m:r>
                                      <a:rPr lang="en-GB" sz="2000" b="0" i="1" smtClean="0">
                                        <a:latin typeface="Cambria Math" panose="02040503050406030204" pitchFamily="18" charset="0"/>
                                      </a:rPr>
                                      <m:t>0</m:t>
                                    </m:r>
                                  </m:sup>
                                </m:sSubSup>
                              </m:oMath>
                            </m:oMathPara>
                          </a14:m>
                          <a:endParaRPr lang="nl-NL" sz="2000" dirty="0"/>
                        </a:p>
                      </a:txBody>
                      <a:tcPr marL="66562" marR="66562" marT="33281" marB="33281">
                        <a:lnT w="38103" cap="flat" cmpd="sng" algn="ctr">
                          <a:noFill/>
                          <a:prstDash val="solid"/>
                          <a:round/>
                          <a:headEnd type="none" w="med" len="med"/>
                          <a:tailEnd type="none" w="med" len="med"/>
                        </a:lnT>
                        <a:noFill/>
                      </a:tcPr>
                    </a:tc>
                    <a:extLst>
                      <a:ext uri="{0D108BD9-81ED-4DB2-BD59-A6C34878D82A}">
                        <a16:rowId xmlns:a16="http://schemas.microsoft.com/office/drawing/2014/main" val="1687714552"/>
                      </a:ext>
                    </a:extLst>
                  </a:tr>
                  <a:tr h="338883">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1</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7</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0</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solidFill>
                                      <a:schemeClr val="accent1"/>
                                    </a:solidFill>
                                    <a:latin typeface="Cambria Math" panose="02040503050406030204" pitchFamily="18" charset="0"/>
                                  </a:rPr>
                                  <m:t>7</m:t>
                                </m:r>
                              </m:oMath>
                            </m:oMathPara>
                          </a14:m>
                          <a:endParaRPr lang="nl-NL" sz="1500" dirty="0">
                            <a:solidFill>
                              <a:schemeClr val="accent1"/>
                            </a:solidFill>
                          </a:endParaRPr>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𝑁𝐴</m:t>
                                </m:r>
                              </m:oMath>
                            </m:oMathPara>
                          </a14:m>
                          <a:endParaRPr lang="nl-NL" sz="1500" dirty="0"/>
                        </a:p>
                      </a:txBody>
                      <a:tcPr marL="66562" marR="66562" marT="33281" marB="33281">
                        <a:noFill/>
                      </a:tcPr>
                    </a:tc>
                    <a:tc>
                      <a:txBody>
                        <a:bodyPr/>
                        <a:lstStyle/>
                        <a:p>
                          <a:pPr algn="ctr"/>
                          <a:r>
                            <a:rPr lang="en-GB" sz="1500" dirty="0"/>
                            <a:t>2</a:t>
                          </a:r>
                          <a:endParaRPr lang="nl-NL" sz="1500" dirty="0"/>
                        </a:p>
                      </a:txBody>
                      <a:tcPr marL="66562" marR="66562" marT="33281" marB="33281">
                        <a:noFill/>
                      </a:tcPr>
                    </a:tc>
                    <a:tc>
                      <a:txBody>
                        <a:bodyPr/>
                        <a:lstStyle/>
                        <a:p>
                          <a:pPr algn="ctr"/>
                          <a:r>
                            <a:rPr lang="en-GB" sz="1500" dirty="0"/>
                            <a:t>9</a:t>
                          </a:r>
                          <a:endParaRPr lang="nl-NL" sz="1500" dirty="0"/>
                        </a:p>
                      </a:txBody>
                      <a:tcPr marL="66562" marR="66562" marT="33281" marB="33281">
                        <a:noFill/>
                      </a:tcPr>
                    </a:tc>
                    <a:tc>
                      <a:txBody>
                        <a:bodyPr/>
                        <a:lstStyle/>
                        <a:p>
                          <a:pPr algn="ctr"/>
                          <a:r>
                            <a:rPr lang="en-GB" sz="1500" dirty="0"/>
                            <a:t>…</a:t>
                          </a:r>
                          <a:endParaRPr lang="nl-NL" sz="1500" dirty="0"/>
                        </a:p>
                      </a:txBody>
                      <a:tcPr marL="66562" marR="66562" marT="33281" marB="33281">
                        <a:noFill/>
                      </a:tcPr>
                    </a:tc>
                    <a:tc>
                      <a:txBody>
                        <a:bodyPr/>
                        <a:lstStyle/>
                        <a:p>
                          <a:pPr algn="ctr"/>
                          <a:r>
                            <a:rPr lang="en-GB" sz="1500" dirty="0"/>
                            <a:t>6</a:t>
                          </a:r>
                          <a:endParaRPr lang="nl-NL" sz="1500" dirty="0"/>
                        </a:p>
                      </a:txBody>
                      <a:tcPr marL="66562" marR="66562" marT="33281" marB="33281">
                        <a:noFill/>
                      </a:tcPr>
                    </a:tc>
                    <a:extLst>
                      <a:ext uri="{0D108BD9-81ED-4DB2-BD59-A6C34878D82A}">
                        <a16:rowId xmlns:a16="http://schemas.microsoft.com/office/drawing/2014/main" val="390264655"/>
                      </a:ext>
                    </a:extLst>
                  </a:tr>
                  <a:tr h="338883">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2</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9</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0</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solidFill>
                                      <a:schemeClr val="accent1"/>
                                    </a:solidFill>
                                    <a:latin typeface="Cambria Math" panose="02040503050406030204" pitchFamily="18" charset="0"/>
                                  </a:rPr>
                                  <m:t>9</m:t>
                                </m:r>
                              </m:oMath>
                            </m:oMathPara>
                          </a14:m>
                          <a:endParaRPr lang="nl-NL" sz="1500" dirty="0">
                            <a:solidFill>
                              <a:schemeClr val="accent1"/>
                            </a:solidFill>
                          </a:endParaRPr>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𝑁𝐴</m:t>
                                </m:r>
                              </m:oMath>
                            </m:oMathPara>
                          </a14:m>
                          <a:endParaRPr lang="nl-NL" sz="1500" dirty="0"/>
                        </a:p>
                      </a:txBody>
                      <a:tcPr marL="66562" marR="66562" marT="33281" marB="33281">
                        <a:noFill/>
                      </a:tcPr>
                    </a:tc>
                    <a:tc>
                      <a:txBody>
                        <a:bodyPr/>
                        <a:lstStyle/>
                        <a:p>
                          <a:pPr algn="ctr"/>
                          <a:r>
                            <a:rPr lang="en-GB" sz="1500" dirty="0"/>
                            <a:t>6</a:t>
                          </a:r>
                          <a:endParaRPr lang="nl-NL" sz="1500" dirty="0"/>
                        </a:p>
                      </a:txBody>
                      <a:tcPr marL="66562" marR="66562" marT="33281" marB="33281">
                        <a:noFill/>
                      </a:tcPr>
                    </a:tc>
                    <a:tc>
                      <a:txBody>
                        <a:bodyPr/>
                        <a:lstStyle/>
                        <a:p>
                          <a:pPr algn="ctr"/>
                          <a:r>
                            <a:rPr lang="en-GB" sz="1500" dirty="0"/>
                            <a:t>9</a:t>
                          </a:r>
                          <a:endParaRPr lang="nl-NL" sz="1500" dirty="0"/>
                        </a:p>
                      </a:txBody>
                      <a:tcPr marL="66562" marR="66562" marT="33281" marB="33281">
                        <a:noFill/>
                      </a:tcPr>
                    </a:tc>
                    <a:tc>
                      <a:txBody>
                        <a:bodyPr/>
                        <a:lstStyle/>
                        <a:p>
                          <a:pPr algn="ctr"/>
                          <a:r>
                            <a:rPr lang="en-GB" sz="1500" dirty="0"/>
                            <a:t>…</a:t>
                          </a:r>
                          <a:endParaRPr lang="nl-NL" sz="1500" dirty="0"/>
                        </a:p>
                      </a:txBody>
                      <a:tcPr marL="66562" marR="66562" marT="33281" marB="33281">
                        <a:noFill/>
                      </a:tcPr>
                    </a:tc>
                    <a:tc>
                      <a:txBody>
                        <a:bodyPr/>
                        <a:lstStyle/>
                        <a:p>
                          <a:pPr algn="ctr"/>
                          <a:r>
                            <a:rPr lang="en-GB" sz="1500" dirty="0"/>
                            <a:t>8</a:t>
                          </a:r>
                          <a:endParaRPr lang="nl-NL" sz="1500" dirty="0"/>
                        </a:p>
                      </a:txBody>
                      <a:tcPr marL="66562" marR="66562" marT="33281" marB="33281">
                        <a:noFill/>
                      </a:tcPr>
                    </a:tc>
                    <a:extLst>
                      <a:ext uri="{0D108BD9-81ED-4DB2-BD59-A6C34878D82A}">
                        <a16:rowId xmlns:a16="http://schemas.microsoft.com/office/drawing/2014/main" val="2224430632"/>
                      </a:ext>
                    </a:extLst>
                  </a:tr>
                  <a:tr h="338883">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3</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6</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0</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solidFill>
                                      <a:schemeClr val="accent1"/>
                                    </a:solidFill>
                                    <a:latin typeface="Cambria Math" panose="02040503050406030204" pitchFamily="18" charset="0"/>
                                  </a:rPr>
                                  <m:t>6</m:t>
                                </m:r>
                              </m:oMath>
                            </m:oMathPara>
                          </a14:m>
                          <a:endParaRPr lang="nl-NL" sz="1500" dirty="0">
                            <a:solidFill>
                              <a:schemeClr val="accent1"/>
                            </a:solidFill>
                          </a:endParaRPr>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𝑁𝐴</m:t>
                                </m:r>
                              </m:oMath>
                            </m:oMathPara>
                          </a14:m>
                          <a:endParaRPr lang="nl-NL" sz="1500" dirty="0"/>
                        </a:p>
                      </a:txBody>
                      <a:tcPr marL="66562" marR="66562" marT="33281" marB="33281">
                        <a:noFill/>
                      </a:tcPr>
                    </a:tc>
                    <a:tc>
                      <a:txBody>
                        <a:bodyPr/>
                        <a:lstStyle/>
                        <a:p>
                          <a:pPr algn="ctr"/>
                          <a:r>
                            <a:rPr lang="en-GB" sz="1500" dirty="0"/>
                            <a:t>4</a:t>
                          </a:r>
                          <a:endParaRPr lang="nl-NL" sz="1500" dirty="0"/>
                        </a:p>
                      </a:txBody>
                      <a:tcPr marL="66562" marR="66562" marT="33281" marB="33281">
                        <a:noFill/>
                      </a:tcPr>
                    </a:tc>
                    <a:tc>
                      <a:txBody>
                        <a:bodyPr/>
                        <a:lstStyle/>
                        <a:p>
                          <a:pPr algn="ctr"/>
                          <a:r>
                            <a:rPr lang="en-GB" sz="1500" dirty="0"/>
                            <a:t>3</a:t>
                          </a:r>
                          <a:endParaRPr lang="nl-NL" sz="1500" dirty="0"/>
                        </a:p>
                      </a:txBody>
                      <a:tcPr marL="66562" marR="66562" marT="33281" marB="33281">
                        <a:noFill/>
                      </a:tcPr>
                    </a:tc>
                    <a:tc>
                      <a:txBody>
                        <a:bodyPr/>
                        <a:lstStyle/>
                        <a:p>
                          <a:pPr algn="ctr"/>
                          <a:r>
                            <a:rPr lang="en-GB" sz="1500" dirty="0"/>
                            <a:t>…</a:t>
                          </a:r>
                          <a:endParaRPr lang="nl-NL" sz="1500" dirty="0"/>
                        </a:p>
                      </a:txBody>
                      <a:tcPr marL="66562" marR="66562" marT="33281" marB="33281">
                        <a:noFill/>
                      </a:tcPr>
                    </a:tc>
                    <a:tc>
                      <a:txBody>
                        <a:bodyPr/>
                        <a:lstStyle/>
                        <a:p>
                          <a:pPr algn="ctr"/>
                          <a:r>
                            <a:rPr lang="en-GB" sz="1500" dirty="0"/>
                            <a:t>5</a:t>
                          </a:r>
                          <a:endParaRPr lang="nl-NL" sz="1500" dirty="0"/>
                        </a:p>
                      </a:txBody>
                      <a:tcPr marL="66562" marR="66562" marT="33281" marB="33281">
                        <a:noFill/>
                      </a:tcPr>
                    </a:tc>
                    <a:extLst>
                      <a:ext uri="{0D108BD9-81ED-4DB2-BD59-A6C34878D82A}">
                        <a16:rowId xmlns:a16="http://schemas.microsoft.com/office/drawing/2014/main" val="2346763742"/>
                      </a:ext>
                    </a:extLst>
                  </a:tr>
                  <a:tr h="338883">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4</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5</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0</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solidFill>
                                      <a:schemeClr val="accent1"/>
                                    </a:solidFill>
                                    <a:latin typeface="Cambria Math" panose="02040503050406030204" pitchFamily="18" charset="0"/>
                                  </a:rPr>
                                  <m:t>5</m:t>
                                </m:r>
                              </m:oMath>
                            </m:oMathPara>
                          </a14:m>
                          <a:endParaRPr lang="nl-NL" sz="1500" dirty="0">
                            <a:solidFill>
                              <a:schemeClr val="accent1"/>
                            </a:solidFill>
                          </a:endParaRPr>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𝑁𝐴</m:t>
                                </m:r>
                              </m:oMath>
                            </m:oMathPara>
                          </a14:m>
                          <a:endParaRPr lang="nl-NL" sz="1500" dirty="0"/>
                        </a:p>
                      </a:txBody>
                      <a:tcPr marL="66562" marR="66562" marT="33281" marB="33281">
                        <a:noFill/>
                      </a:tcPr>
                    </a:tc>
                    <a:tc>
                      <a:txBody>
                        <a:bodyPr/>
                        <a:lstStyle/>
                        <a:p>
                          <a:pPr algn="ctr"/>
                          <a:r>
                            <a:rPr lang="en-GB" sz="1500" dirty="0"/>
                            <a:t>2</a:t>
                          </a:r>
                          <a:endParaRPr lang="nl-NL" sz="1500" dirty="0"/>
                        </a:p>
                      </a:txBody>
                      <a:tcPr marL="66562" marR="66562" marT="33281" marB="33281">
                        <a:noFill/>
                      </a:tcPr>
                    </a:tc>
                    <a:tc>
                      <a:txBody>
                        <a:bodyPr/>
                        <a:lstStyle/>
                        <a:p>
                          <a:pPr algn="ctr"/>
                          <a:r>
                            <a:rPr lang="en-GB" sz="1500" dirty="0"/>
                            <a:t>1</a:t>
                          </a:r>
                          <a:endParaRPr lang="nl-NL" sz="1500" dirty="0"/>
                        </a:p>
                      </a:txBody>
                      <a:tcPr marL="66562" marR="66562" marT="33281" marB="33281">
                        <a:noFill/>
                      </a:tcPr>
                    </a:tc>
                    <a:tc>
                      <a:txBody>
                        <a:bodyPr/>
                        <a:lstStyle/>
                        <a:p>
                          <a:pPr algn="ctr"/>
                          <a:r>
                            <a:rPr lang="en-GB" sz="1500" dirty="0"/>
                            <a:t>…</a:t>
                          </a:r>
                          <a:endParaRPr lang="nl-NL" sz="1500" dirty="0"/>
                        </a:p>
                      </a:txBody>
                      <a:tcPr marL="66562" marR="66562" marT="33281" marB="33281">
                        <a:noFill/>
                      </a:tcPr>
                    </a:tc>
                    <a:tc>
                      <a:txBody>
                        <a:bodyPr/>
                        <a:lstStyle/>
                        <a:p>
                          <a:pPr algn="ctr"/>
                          <a:r>
                            <a:rPr lang="en-GB" sz="1500" dirty="0"/>
                            <a:t>4</a:t>
                          </a:r>
                          <a:endParaRPr lang="nl-NL" sz="1500" dirty="0"/>
                        </a:p>
                      </a:txBody>
                      <a:tcPr marL="66562" marR="66562" marT="33281" marB="33281">
                        <a:noFill/>
                      </a:tcPr>
                    </a:tc>
                    <a:extLst>
                      <a:ext uri="{0D108BD9-81ED-4DB2-BD59-A6C34878D82A}">
                        <a16:rowId xmlns:a16="http://schemas.microsoft.com/office/drawing/2014/main" val="877257161"/>
                      </a:ext>
                    </a:extLst>
                  </a:tr>
                  <a:tr h="338883">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5</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6</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0</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solidFill>
                                      <a:schemeClr val="accent1"/>
                                    </a:solidFill>
                                    <a:latin typeface="Cambria Math" panose="02040503050406030204" pitchFamily="18" charset="0"/>
                                  </a:rPr>
                                  <m:t>6</m:t>
                                </m:r>
                              </m:oMath>
                            </m:oMathPara>
                          </a14:m>
                          <a:endParaRPr lang="nl-NL" sz="1500" dirty="0">
                            <a:solidFill>
                              <a:schemeClr val="accent1"/>
                            </a:solidFill>
                          </a:endParaRPr>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𝑁𝐴</m:t>
                                </m:r>
                              </m:oMath>
                            </m:oMathPara>
                          </a14:m>
                          <a:endParaRPr lang="nl-NL" sz="1500" dirty="0"/>
                        </a:p>
                      </a:txBody>
                      <a:tcPr marL="66562" marR="66562" marT="33281" marB="33281">
                        <a:noFill/>
                      </a:tcPr>
                    </a:tc>
                    <a:tc>
                      <a:txBody>
                        <a:bodyPr/>
                        <a:lstStyle/>
                        <a:p>
                          <a:pPr algn="ctr"/>
                          <a:r>
                            <a:rPr lang="en-GB" sz="1500" dirty="0"/>
                            <a:t>1</a:t>
                          </a:r>
                          <a:endParaRPr lang="nl-NL" sz="1500" dirty="0"/>
                        </a:p>
                      </a:txBody>
                      <a:tcPr marL="66562" marR="66562" marT="33281" marB="33281">
                        <a:noFill/>
                      </a:tcPr>
                    </a:tc>
                    <a:tc>
                      <a:txBody>
                        <a:bodyPr/>
                        <a:lstStyle/>
                        <a:p>
                          <a:pPr algn="ctr"/>
                          <a:r>
                            <a:rPr lang="en-GB" sz="1500" dirty="0"/>
                            <a:t>2</a:t>
                          </a:r>
                          <a:endParaRPr lang="nl-NL" sz="1500" dirty="0"/>
                        </a:p>
                      </a:txBody>
                      <a:tcPr marL="66562" marR="66562" marT="33281" marB="33281">
                        <a:noFill/>
                      </a:tcPr>
                    </a:tc>
                    <a:tc>
                      <a:txBody>
                        <a:bodyPr/>
                        <a:lstStyle/>
                        <a:p>
                          <a:pPr algn="ctr"/>
                          <a:r>
                            <a:rPr lang="en-GB" sz="1500" dirty="0"/>
                            <a:t>…</a:t>
                          </a:r>
                          <a:endParaRPr lang="nl-NL" sz="1500" dirty="0"/>
                        </a:p>
                      </a:txBody>
                      <a:tcPr marL="66562" marR="66562" marT="33281" marB="33281">
                        <a:noFill/>
                      </a:tcPr>
                    </a:tc>
                    <a:tc>
                      <a:txBody>
                        <a:bodyPr/>
                        <a:lstStyle/>
                        <a:p>
                          <a:pPr algn="ctr"/>
                          <a:r>
                            <a:rPr lang="en-GB" sz="1500" dirty="0"/>
                            <a:t>7</a:t>
                          </a:r>
                          <a:endParaRPr lang="nl-NL" sz="1500" dirty="0"/>
                        </a:p>
                      </a:txBody>
                      <a:tcPr marL="66562" marR="66562" marT="33281" marB="33281">
                        <a:noFill/>
                      </a:tcPr>
                    </a:tc>
                    <a:extLst>
                      <a:ext uri="{0D108BD9-81ED-4DB2-BD59-A6C34878D82A}">
                        <a16:rowId xmlns:a16="http://schemas.microsoft.com/office/drawing/2014/main" val="2496063903"/>
                      </a:ext>
                    </a:extLst>
                  </a:tr>
                  <a:tr h="338883">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6</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2</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1</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rgbClr val="7030A0"/>
                                        </a:solidFill>
                                        <a:latin typeface="Cambria Math" panose="02040503050406030204" pitchFamily="18" charset="0"/>
                                      </a:rPr>
                                    </m:ctrlPr>
                                  </m:accPr>
                                  <m:e>
                                    <m:sSubSup>
                                      <m:sSubSupPr>
                                        <m:ctrlPr>
                                          <a:rPr lang="en-GB" sz="1700" b="0" i="1" smtClean="0">
                                            <a:solidFill>
                                              <a:srgbClr val="7030A0"/>
                                            </a:solidFill>
                                            <a:latin typeface="Cambria Math" panose="02040503050406030204" pitchFamily="18" charset="0"/>
                                          </a:rPr>
                                        </m:ctrlPr>
                                      </m:sSubSupPr>
                                      <m:e>
                                        <m:r>
                                          <a:rPr lang="en-GB" sz="1700" b="0" i="1" smtClean="0">
                                            <a:solidFill>
                                              <a:srgbClr val="7030A0"/>
                                            </a:solidFill>
                                            <a:latin typeface="Cambria Math" panose="02040503050406030204" pitchFamily="18" charset="0"/>
                                          </a:rPr>
                                          <m:t>𝑌</m:t>
                                        </m:r>
                                      </m:e>
                                      <m:sub>
                                        <m:r>
                                          <a:rPr lang="en-GB" sz="1700" b="0" i="1" smtClean="0">
                                            <a:solidFill>
                                              <a:srgbClr val="7030A0"/>
                                            </a:solidFill>
                                            <a:latin typeface="Cambria Math" panose="02040503050406030204" pitchFamily="18" charset="0"/>
                                          </a:rPr>
                                          <m:t>6</m:t>
                                        </m:r>
                                      </m:sub>
                                      <m:sup>
                                        <m:r>
                                          <a:rPr lang="en-GB" sz="1700" b="0" i="1" smtClean="0">
                                            <a:solidFill>
                                              <a:srgbClr val="7030A0"/>
                                            </a:solidFill>
                                            <a:latin typeface="Cambria Math" panose="02040503050406030204" pitchFamily="18" charset="0"/>
                                          </a:rPr>
                                          <m:t>0</m:t>
                                        </m:r>
                                      </m:sup>
                                    </m:sSubSup>
                                  </m:e>
                                </m:acc>
                              </m:oMath>
                            </m:oMathPara>
                          </a14:m>
                          <a:endParaRPr lang="nl-NL" sz="1700" dirty="0">
                            <a:solidFill>
                              <a:srgbClr val="7030A0"/>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solidFill>
                                      <a:srgbClr val="FF0000"/>
                                    </a:solidFill>
                                    <a:latin typeface="Cambria Math" panose="02040503050406030204" pitchFamily="18" charset="0"/>
                                  </a:rPr>
                                  <m:t>2</m:t>
                                </m:r>
                              </m:oMath>
                            </m:oMathPara>
                          </a14:m>
                          <a:endParaRPr lang="nl-NL" sz="1500" dirty="0">
                            <a:solidFill>
                              <a:srgbClr val="FF0000"/>
                            </a:solidFill>
                          </a:endParaRPr>
                        </a:p>
                      </a:txBody>
                      <a:tcPr marL="66562" marR="66562" marT="33281" marB="33281">
                        <a:noFill/>
                      </a:tcPr>
                    </a:tc>
                    <a:tc>
                      <a:txBody>
                        <a:bodyPr/>
                        <a:lstStyle/>
                        <a:p>
                          <a:pPr algn="ctr"/>
                          <a:r>
                            <a:rPr lang="en-GB" sz="1500" dirty="0">
                              <a:solidFill>
                                <a:schemeClr val="tx1"/>
                              </a:solidFill>
                            </a:rPr>
                            <a:t>3</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6</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t>7</a:t>
                          </a:r>
                          <a:endParaRPr lang="nl-NL" sz="1500" dirty="0"/>
                        </a:p>
                      </a:txBody>
                      <a:tcPr marL="66562" marR="66562" marT="33281" marB="33281">
                        <a:noFill/>
                      </a:tcPr>
                    </a:tc>
                    <a:extLst>
                      <a:ext uri="{0D108BD9-81ED-4DB2-BD59-A6C34878D82A}">
                        <a16:rowId xmlns:a16="http://schemas.microsoft.com/office/drawing/2014/main" val="305272429"/>
                      </a:ext>
                    </a:extLst>
                  </a:tr>
                  <a:tr h="338883">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7</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3</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1</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rgbClr val="7030A0"/>
                                        </a:solidFill>
                                        <a:latin typeface="Cambria Math" panose="02040503050406030204" pitchFamily="18" charset="0"/>
                                      </a:rPr>
                                    </m:ctrlPr>
                                  </m:accPr>
                                  <m:e>
                                    <m:sSubSup>
                                      <m:sSubSupPr>
                                        <m:ctrlPr>
                                          <a:rPr lang="en-GB" sz="1700" b="0" i="1" smtClean="0">
                                            <a:solidFill>
                                              <a:srgbClr val="7030A0"/>
                                            </a:solidFill>
                                            <a:latin typeface="Cambria Math" panose="02040503050406030204" pitchFamily="18" charset="0"/>
                                          </a:rPr>
                                        </m:ctrlPr>
                                      </m:sSubSupPr>
                                      <m:e>
                                        <m:r>
                                          <a:rPr lang="en-GB" sz="1700" b="0" i="1" smtClean="0">
                                            <a:solidFill>
                                              <a:srgbClr val="7030A0"/>
                                            </a:solidFill>
                                            <a:latin typeface="Cambria Math" panose="02040503050406030204" pitchFamily="18" charset="0"/>
                                          </a:rPr>
                                          <m:t>𝑌</m:t>
                                        </m:r>
                                      </m:e>
                                      <m:sub>
                                        <m:r>
                                          <a:rPr lang="en-GB" sz="1700" b="0" i="1" smtClean="0">
                                            <a:solidFill>
                                              <a:srgbClr val="7030A0"/>
                                            </a:solidFill>
                                            <a:latin typeface="Cambria Math" panose="02040503050406030204" pitchFamily="18" charset="0"/>
                                          </a:rPr>
                                          <m:t>7</m:t>
                                        </m:r>
                                      </m:sub>
                                      <m:sup>
                                        <m:r>
                                          <a:rPr lang="en-GB" sz="1700" b="0" i="1" smtClean="0">
                                            <a:solidFill>
                                              <a:srgbClr val="7030A0"/>
                                            </a:solidFill>
                                            <a:latin typeface="Cambria Math" panose="02040503050406030204" pitchFamily="18" charset="0"/>
                                          </a:rPr>
                                          <m:t>0</m:t>
                                        </m:r>
                                      </m:sup>
                                    </m:sSubSup>
                                  </m:e>
                                </m:acc>
                              </m:oMath>
                            </m:oMathPara>
                          </a14:m>
                          <a:endParaRPr lang="nl-NL" sz="1700" dirty="0">
                            <a:solidFill>
                              <a:srgbClr val="7030A0"/>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solidFill>
                                      <a:srgbClr val="FF0000"/>
                                    </a:solidFill>
                                    <a:latin typeface="Cambria Math" panose="02040503050406030204" pitchFamily="18" charset="0"/>
                                  </a:rPr>
                                  <m:t>3</m:t>
                                </m:r>
                              </m:oMath>
                            </m:oMathPara>
                          </a14:m>
                          <a:endParaRPr lang="nl-NL" sz="1500" dirty="0">
                            <a:solidFill>
                              <a:srgbClr val="FF0000"/>
                            </a:solidFill>
                          </a:endParaRPr>
                        </a:p>
                      </a:txBody>
                      <a:tcPr marL="66562" marR="66562" marT="33281" marB="33281">
                        <a:noFill/>
                      </a:tcPr>
                    </a:tc>
                    <a:tc>
                      <a:txBody>
                        <a:bodyPr/>
                        <a:lstStyle/>
                        <a:p>
                          <a:pPr algn="ctr"/>
                          <a:r>
                            <a:rPr lang="en-GB" sz="1500" dirty="0">
                              <a:solidFill>
                                <a:schemeClr val="tx1"/>
                              </a:solidFill>
                            </a:rPr>
                            <a:t>2</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5</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t>6</a:t>
                          </a:r>
                          <a:endParaRPr lang="nl-NL" sz="1500" dirty="0"/>
                        </a:p>
                      </a:txBody>
                      <a:tcPr marL="66562" marR="66562" marT="33281" marB="33281">
                        <a:noFill/>
                      </a:tcPr>
                    </a:tc>
                    <a:extLst>
                      <a:ext uri="{0D108BD9-81ED-4DB2-BD59-A6C34878D82A}">
                        <a16:rowId xmlns:a16="http://schemas.microsoft.com/office/drawing/2014/main" val="1137048644"/>
                      </a:ext>
                    </a:extLst>
                  </a:tr>
                  <a:tr h="338883">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8</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1</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1</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rgbClr val="7030A0"/>
                                        </a:solidFill>
                                        <a:latin typeface="Cambria Math" panose="02040503050406030204" pitchFamily="18" charset="0"/>
                                      </a:rPr>
                                    </m:ctrlPr>
                                  </m:accPr>
                                  <m:e>
                                    <m:sSubSup>
                                      <m:sSubSupPr>
                                        <m:ctrlPr>
                                          <a:rPr lang="en-GB" sz="1700" b="0" i="1" smtClean="0">
                                            <a:solidFill>
                                              <a:srgbClr val="7030A0"/>
                                            </a:solidFill>
                                            <a:latin typeface="Cambria Math" panose="02040503050406030204" pitchFamily="18" charset="0"/>
                                          </a:rPr>
                                        </m:ctrlPr>
                                      </m:sSubSupPr>
                                      <m:e>
                                        <m:r>
                                          <a:rPr lang="en-GB" sz="1700" b="0" i="1" smtClean="0">
                                            <a:solidFill>
                                              <a:srgbClr val="7030A0"/>
                                            </a:solidFill>
                                            <a:latin typeface="Cambria Math" panose="02040503050406030204" pitchFamily="18" charset="0"/>
                                          </a:rPr>
                                          <m:t>𝑌</m:t>
                                        </m:r>
                                      </m:e>
                                      <m:sub>
                                        <m:r>
                                          <a:rPr lang="en-GB" sz="1700" b="0" i="1" smtClean="0">
                                            <a:solidFill>
                                              <a:srgbClr val="7030A0"/>
                                            </a:solidFill>
                                            <a:latin typeface="Cambria Math" panose="02040503050406030204" pitchFamily="18" charset="0"/>
                                          </a:rPr>
                                          <m:t>8</m:t>
                                        </m:r>
                                      </m:sub>
                                      <m:sup>
                                        <m:r>
                                          <a:rPr lang="en-GB" sz="1700" b="0" i="1" smtClean="0">
                                            <a:solidFill>
                                              <a:srgbClr val="7030A0"/>
                                            </a:solidFill>
                                            <a:latin typeface="Cambria Math" panose="02040503050406030204" pitchFamily="18" charset="0"/>
                                          </a:rPr>
                                          <m:t>0</m:t>
                                        </m:r>
                                      </m:sup>
                                    </m:sSubSup>
                                  </m:e>
                                </m:acc>
                              </m:oMath>
                            </m:oMathPara>
                          </a14:m>
                          <a:endParaRPr lang="nl-NL" sz="1700" dirty="0">
                            <a:solidFill>
                              <a:srgbClr val="7030A0"/>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solidFill>
                                      <a:srgbClr val="FF0000"/>
                                    </a:solidFill>
                                    <a:latin typeface="Cambria Math" panose="02040503050406030204" pitchFamily="18" charset="0"/>
                                  </a:rPr>
                                  <m:t>1</m:t>
                                </m:r>
                              </m:oMath>
                            </m:oMathPara>
                          </a14:m>
                          <a:endParaRPr lang="nl-NL" sz="1500" dirty="0">
                            <a:solidFill>
                              <a:srgbClr val="FF0000"/>
                            </a:solidFill>
                          </a:endParaRPr>
                        </a:p>
                      </a:txBody>
                      <a:tcPr marL="66562" marR="66562" marT="33281" marB="33281">
                        <a:noFill/>
                      </a:tcPr>
                    </a:tc>
                    <a:tc>
                      <a:txBody>
                        <a:bodyPr/>
                        <a:lstStyle/>
                        <a:p>
                          <a:pPr algn="ctr"/>
                          <a:r>
                            <a:rPr lang="en-GB" sz="1500" dirty="0">
                              <a:solidFill>
                                <a:schemeClr val="tx1"/>
                              </a:solidFill>
                            </a:rPr>
                            <a:t>4</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6</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t>5</a:t>
                          </a:r>
                          <a:endParaRPr lang="nl-NL" sz="1500" dirty="0"/>
                        </a:p>
                      </a:txBody>
                      <a:tcPr marL="66562" marR="66562" marT="33281" marB="33281">
                        <a:noFill/>
                      </a:tcPr>
                    </a:tc>
                    <a:extLst>
                      <a:ext uri="{0D108BD9-81ED-4DB2-BD59-A6C34878D82A}">
                        <a16:rowId xmlns:a16="http://schemas.microsoft.com/office/drawing/2014/main" val="1712240706"/>
                      </a:ext>
                    </a:extLst>
                  </a:tr>
                  <a:tr h="338883">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700" b="0" i="1" smtClean="0">
                                    <a:solidFill>
                                      <a:srgbClr val="7030A0"/>
                                    </a:solidFill>
                                    <a:latin typeface="Cambria Math" panose="02040503050406030204" pitchFamily="18" charset="0"/>
                                  </a:rPr>
                                  <m:t>...</m:t>
                                </m:r>
                              </m:oMath>
                            </m:oMathPara>
                          </a14:m>
                          <a:endParaRPr lang="nl-NL" sz="1700" dirty="0">
                            <a:solidFill>
                              <a:srgbClr val="7030A0"/>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solidFill>
                                      <a:srgbClr val="FF0000"/>
                                    </a:solidFill>
                                    <a:latin typeface="Cambria Math" panose="02040503050406030204" pitchFamily="18" charset="0"/>
                                  </a:rPr>
                                  <m:t>…</m:t>
                                </m:r>
                              </m:oMath>
                            </m:oMathPara>
                          </a14:m>
                          <a:endParaRPr lang="nl-NL" sz="1500" dirty="0">
                            <a:solidFill>
                              <a:srgbClr val="FF0000"/>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t>4</a:t>
                          </a:r>
                          <a:endParaRPr lang="nl-NL" sz="1500" dirty="0"/>
                        </a:p>
                      </a:txBody>
                      <a:tcPr marL="66562" marR="66562" marT="33281" marB="33281">
                        <a:noFill/>
                      </a:tcPr>
                    </a:tc>
                    <a:extLst>
                      <a:ext uri="{0D108BD9-81ED-4DB2-BD59-A6C34878D82A}">
                        <a16:rowId xmlns:a16="http://schemas.microsoft.com/office/drawing/2014/main" val="1201809782"/>
                      </a:ext>
                    </a:extLst>
                  </a:tr>
                  <a:tr h="338883">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𝑇</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2</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latin typeface="Cambria Math" panose="02040503050406030204" pitchFamily="18" charset="0"/>
                                  </a:rPr>
                                  <m:t>1</m:t>
                                </m:r>
                              </m:oMath>
                            </m:oMathPara>
                          </a14:m>
                          <a:endParaRPr lang="nl-NL" sz="1500" dirty="0"/>
                        </a:p>
                      </a:txBody>
                      <a:tcPr marL="66562" marR="66562" marT="33281" marB="33281">
                        <a:noFill/>
                      </a:tcPr>
                    </a:tc>
                    <a:tc>
                      <a:txBody>
                        <a:bodyPr/>
                        <a:lstStyle/>
                        <a:p>
                          <a:pPr/>
                          <a14:m>
                            <m:oMathPara xmlns:m="http://schemas.openxmlformats.org/officeDocument/2006/math">
                              <m:oMathParaPr>
                                <m:jc m:val="centerGroup"/>
                              </m:oMathParaPr>
                              <m:oMath xmlns:m="http://schemas.openxmlformats.org/officeDocument/2006/math">
                                <m:acc>
                                  <m:accPr>
                                    <m:chr m:val="̂"/>
                                    <m:ctrlPr>
                                      <a:rPr lang="en-GB" sz="1700" b="0" i="1" smtClean="0">
                                        <a:solidFill>
                                          <a:srgbClr val="7030A0"/>
                                        </a:solidFill>
                                        <a:latin typeface="Cambria Math" panose="02040503050406030204" pitchFamily="18" charset="0"/>
                                      </a:rPr>
                                    </m:ctrlPr>
                                  </m:accPr>
                                  <m:e>
                                    <m:sSubSup>
                                      <m:sSubSupPr>
                                        <m:ctrlPr>
                                          <a:rPr lang="en-GB" sz="1700" b="0" i="1" smtClean="0">
                                            <a:solidFill>
                                              <a:srgbClr val="7030A0"/>
                                            </a:solidFill>
                                            <a:latin typeface="Cambria Math" panose="02040503050406030204" pitchFamily="18" charset="0"/>
                                          </a:rPr>
                                        </m:ctrlPr>
                                      </m:sSubSupPr>
                                      <m:e>
                                        <m:r>
                                          <a:rPr lang="en-GB" sz="1700" b="0" i="1" smtClean="0">
                                            <a:solidFill>
                                              <a:srgbClr val="7030A0"/>
                                            </a:solidFill>
                                            <a:latin typeface="Cambria Math" panose="02040503050406030204" pitchFamily="18" charset="0"/>
                                          </a:rPr>
                                          <m:t>𝑌</m:t>
                                        </m:r>
                                      </m:e>
                                      <m:sub>
                                        <m:r>
                                          <a:rPr lang="en-GB" sz="1700" b="0" i="1" smtClean="0">
                                            <a:solidFill>
                                              <a:srgbClr val="7030A0"/>
                                            </a:solidFill>
                                            <a:latin typeface="Cambria Math" panose="02040503050406030204" pitchFamily="18" charset="0"/>
                                          </a:rPr>
                                          <m:t>𝑇</m:t>
                                        </m:r>
                                      </m:sub>
                                      <m:sup>
                                        <m:r>
                                          <a:rPr lang="en-GB" sz="1700" b="0" i="1" smtClean="0">
                                            <a:solidFill>
                                              <a:srgbClr val="7030A0"/>
                                            </a:solidFill>
                                            <a:latin typeface="Cambria Math" panose="02040503050406030204" pitchFamily="18" charset="0"/>
                                          </a:rPr>
                                          <m:t>0</m:t>
                                        </m:r>
                                      </m:sup>
                                    </m:sSubSup>
                                  </m:e>
                                </m:acc>
                              </m:oMath>
                            </m:oMathPara>
                          </a14:m>
                          <a:endParaRPr lang="nl-NL" sz="1700" dirty="0">
                            <a:solidFill>
                              <a:srgbClr val="7030A0"/>
                            </a:solidFill>
                          </a:endParaRPr>
                        </a:p>
                      </a:txBody>
                      <a:tcPr marL="72110" marR="72110" marT="36055" marB="36055">
                        <a:noFill/>
                      </a:tcPr>
                    </a:tc>
                    <a:tc>
                      <a:txBody>
                        <a:bodyPr/>
                        <a:lstStyle/>
                        <a:p>
                          <a:pPr/>
                          <a14:m>
                            <m:oMathPara xmlns:m="http://schemas.openxmlformats.org/officeDocument/2006/math">
                              <m:oMathParaPr>
                                <m:jc m:val="centerGroup"/>
                              </m:oMathParaPr>
                              <m:oMath xmlns:m="http://schemas.openxmlformats.org/officeDocument/2006/math">
                                <m:r>
                                  <a:rPr lang="en-GB" sz="1500" b="0" i="1" smtClean="0">
                                    <a:solidFill>
                                      <a:srgbClr val="FF0000"/>
                                    </a:solidFill>
                                    <a:latin typeface="Cambria Math" panose="02040503050406030204" pitchFamily="18" charset="0"/>
                                  </a:rPr>
                                  <m:t>2</m:t>
                                </m:r>
                              </m:oMath>
                            </m:oMathPara>
                          </a14:m>
                          <a:endParaRPr lang="nl-NL" sz="1500" dirty="0">
                            <a:solidFill>
                              <a:srgbClr val="FF0000"/>
                            </a:solidFill>
                          </a:endParaRPr>
                        </a:p>
                      </a:txBody>
                      <a:tcPr marL="66562" marR="66562" marT="33281" marB="33281">
                        <a:noFill/>
                      </a:tcPr>
                    </a:tc>
                    <a:tc>
                      <a:txBody>
                        <a:bodyPr/>
                        <a:lstStyle/>
                        <a:p>
                          <a:pPr algn="ctr"/>
                          <a:r>
                            <a:rPr lang="en-GB" sz="1500" dirty="0">
                              <a:solidFill>
                                <a:schemeClr val="tx1"/>
                              </a:solidFill>
                            </a:rPr>
                            <a:t>3</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4</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t>6</a:t>
                          </a:r>
                          <a:endParaRPr lang="nl-NL" sz="1500" dirty="0"/>
                        </a:p>
                      </a:txBody>
                      <a:tcPr marL="66562" marR="66562" marT="33281" marB="33281">
                        <a:noFill/>
                      </a:tcPr>
                    </a:tc>
                    <a:extLst>
                      <a:ext uri="{0D108BD9-81ED-4DB2-BD59-A6C34878D82A}">
                        <a16:rowId xmlns:a16="http://schemas.microsoft.com/office/drawing/2014/main" val="3378232694"/>
                      </a:ext>
                    </a:extLst>
                  </a:tr>
                </a:tbl>
              </a:graphicData>
            </a:graphic>
          </p:graphicFrame>
        </mc:Choice>
        <mc:Fallback xmlns="">
          <p:graphicFrame>
            <p:nvGraphicFramePr>
              <p:cNvPr id="3" name="Table 6">
                <a:extLst>
                  <a:ext uri="{FF2B5EF4-FFF2-40B4-BE49-F238E27FC236}">
                    <a16:creationId xmlns:a16="http://schemas.microsoft.com/office/drawing/2014/main" id="{7F5D5E0C-E332-687C-116D-5583F775151D}"/>
                  </a:ext>
                </a:extLst>
              </p:cNvPr>
              <p:cNvGraphicFramePr>
                <a:graphicFrameLocks noGrp="1"/>
              </p:cNvGraphicFramePr>
              <p:nvPr/>
            </p:nvGraphicFramePr>
            <p:xfrm>
              <a:off x="719655" y="1021100"/>
              <a:ext cx="5913342" cy="4284139"/>
            </p:xfrm>
            <a:graphic>
              <a:graphicData uri="http://schemas.openxmlformats.org/drawingml/2006/table">
                <a:tbl>
                  <a:tblPr firstRow="1" bandRow="1">
                    <a:tableStyleId>{5C22544A-7EE6-4342-B048-85BDC9FD1C3A}</a:tableStyleId>
                  </a:tblPr>
                  <a:tblGrid>
                    <a:gridCol w="657038">
                      <a:extLst>
                        <a:ext uri="{9D8B030D-6E8A-4147-A177-3AD203B41FA5}">
                          <a16:colId xmlns:a16="http://schemas.microsoft.com/office/drawing/2014/main" val="1284712509"/>
                        </a:ext>
                      </a:extLst>
                    </a:gridCol>
                    <a:gridCol w="657038">
                      <a:extLst>
                        <a:ext uri="{9D8B030D-6E8A-4147-A177-3AD203B41FA5}">
                          <a16:colId xmlns:a16="http://schemas.microsoft.com/office/drawing/2014/main" val="3384408917"/>
                        </a:ext>
                      </a:extLst>
                    </a:gridCol>
                    <a:gridCol w="657038">
                      <a:extLst>
                        <a:ext uri="{9D8B030D-6E8A-4147-A177-3AD203B41FA5}">
                          <a16:colId xmlns:a16="http://schemas.microsoft.com/office/drawing/2014/main" val="3475929590"/>
                        </a:ext>
                      </a:extLst>
                    </a:gridCol>
                    <a:gridCol w="657038">
                      <a:extLst>
                        <a:ext uri="{9D8B030D-6E8A-4147-A177-3AD203B41FA5}">
                          <a16:colId xmlns:a16="http://schemas.microsoft.com/office/drawing/2014/main" val="2809065463"/>
                        </a:ext>
                      </a:extLst>
                    </a:gridCol>
                    <a:gridCol w="657038">
                      <a:extLst>
                        <a:ext uri="{9D8B030D-6E8A-4147-A177-3AD203B41FA5}">
                          <a16:colId xmlns:a16="http://schemas.microsoft.com/office/drawing/2014/main" val="3102601274"/>
                        </a:ext>
                      </a:extLst>
                    </a:gridCol>
                    <a:gridCol w="657038">
                      <a:extLst>
                        <a:ext uri="{9D8B030D-6E8A-4147-A177-3AD203B41FA5}">
                          <a16:colId xmlns:a16="http://schemas.microsoft.com/office/drawing/2014/main" val="1858631198"/>
                        </a:ext>
                      </a:extLst>
                    </a:gridCol>
                    <a:gridCol w="657038">
                      <a:extLst>
                        <a:ext uri="{9D8B030D-6E8A-4147-A177-3AD203B41FA5}">
                          <a16:colId xmlns:a16="http://schemas.microsoft.com/office/drawing/2014/main" val="587508660"/>
                        </a:ext>
                      </a:extLst>
                    </a:gridCol>
                    <a:gridCol w="657038">
                      <a:extLst>
                        <a:ext uri="{9D8B030D-6E8A-4147-A177-3AD203B41FA5}">
                          <a16:colId xmlns:a16="http://schemas.microsoft.com/office/drawing/2014/main" val="805818918"/>
                        </a:ext>
                      </a:extLst>
                    </a:gridCol>
                    <a:gridCol w="657038">
                      <a:extLst>
                        <a:ext uri="{9D8B030D-6E8A-4147-A177-3AD203B41FA5}">
                          <a16:colId xmlns:a16="http://schemas.microsoft.com/office/drawing/2014/main" val="1909512876"/>
                        </a:ext>
                      </a:extLst>
                    </a:gridCol>
                  </a:tblGrid>
                  <a:tr h="279922">
                    <a:tc>
                      <a:txBody>
                        <a:bodyPr/>
                        <a:lstStyle/>
                        <a:p>
                          <a:endParaRPr lang="nl-NL" sz="1400" dirty="0"/>
                        </a:p>
                      </a:txBody>
                      <a:tcPr marL="66562" marR="66562" marT="33281" marB="33281">
                        <a:lnL w="12701" cap="flat" cmpd="sng" algn="ctr">
                          <a:noFill/>
                          <a:prstDash val="solid"/>
                          <a:round/>
                          <a:headEnd type="none" w="med" len="med"/>
                          <a:tailEnd type="none" w="med" len="me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0" cmpd="sng">
                          <a:noFill/>
                          <a:prstDash val="soli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nl-NL" sz="1400" dirty="0"/>
                        </a:p>
                      </a:txBody>
                      <a:tcPr marL="66562" marR="66562" marT="33281" marB="33281">
                        <a:lnL w="12700" cmpd="sng">
                          <a:noFill/>
                          <a:prstDash val="solid"/>
                        </a:lnL>
                        <a:lnR w="12701" cap="flat" cmpd="sng" algn="ctr">
                          <a:noFill/>
                          <a:prstDash val="solid"/>
                          <a:round/>
                          <a:headEnd type="none" w="med" len="med"/>
                          <a:tailEnd type="none" w="med" len="med"/>
                        </a:lnR>
                        <a:lnT w="12701" cap="flat" cmpd="sng" algn="ctr">
                          <a:noFill/>
                          <a:prstDash val="solid"/>
                          <a:round/>
                          <a:headEnd type="none" w="med" len="med"/>
                          <a:tailEnd type="none" w="med" len="med"/>
                        </a:lnT>
                        <a:lnB w="38103"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3508505"/>
                      </a:ext>
                    </a:extLst>
                  </a:tr>
                  <a:tr h="431084">
                    <a:tc>
                      <a:txBody>
                        <a:bodyPr/>
                        <a:lstStyle/>
                        <a:p>
                          <a:endParaRPr lang="nl-NL"/>
                        </a:p>
                      </a:txBody>
                      <a:tcPr marL="66562" marR="66562" marT="33281" marB="33281">
                        <a:lnT w="38103" cap="flat" cmpd="sng" algn="ctr">
                          <a:noFill/>
                          <a:prstDash val="solid"/>
                          <a:round/>
                          <a:headEnd type="none" w="med" len="med"/>
                          <a:tailEnd type="none" w="med" len="med"/>
                        </a:lnT>
                        <a:blipFill>
                          <a:blip r:embed="rId2"/>
                          <a:stretch>
                            <a:fillRect l="-926" t="-64789" r="-800926" b="-829577"/>
                          </a:stretch>
                        </a:blipFill>
                      </a:tcPr>
                    </a:tc>
                    <a:tc>
                      <a:txBody>
                        <a:bodyPr/>
                        <a:lstStyle/>
                        <a:p>
                          <a:endParaRPr lang="nl-NL"/>
                        </a:p>
                      </a:txBody>
                      <a:tcPr marL="66562" marR="66562" marT="33281" marB="33281">
                        <a:lnT w="38103" cap="flat" cmpd="sng" algn="ctr">
                          <a:noFill/>
                          <a:prstDash val="solid"/>
                          <a:round/>
                          <a:headEnd type="none" w="med" len="med"/>
                          <a:tailEnd type="none" w="med" len="med"/>
                        </a:lnT>
                        <a:blipFill>
                          <a:blip r:embed="rId2"/>
                          <a:stretch>
                            <a:fillRect l="-100926" t="-64789" r="-700926" b="-829577"/>
                          </a:stretch>
                        </a:blipFill>
                      </a:tcPr>
                    </a:tc>
                    <a:tc>
                      <a:txBody>
                        <a:bodyPr/>
                        <a:lstStyle/>
                        <a:p>
                          <a:endParaRPr lang="nl-NL"/>
                        </a:p>
                      </a:txBody>
                      <a:tcPr marL="66562" marR="66562" marT="33281" marB="33281">
                        <a:lnT w="38103" cap="flat" cmpd="sng" algn="ctr">
                          <a:noFill/>
                          <a:prstDash val="solid"/>
                          <a:round/>
                          <a:headEnd type="none" w="med" len="med"/>
                          <a:tailEnd type="none" w="med" len="med"/>
                        </a:lnT>
                        <a:blipFill>
                          <a:blip r:embed="rId2"/>
                          <a:stretch>
                            <a:fillRect l="-200926" t="-64789" r="-600926" b="-829577"/>
                          </a:stretch>
                        </a:blipFill>
                      </a:tcPr>
                    </a:tc>
                    <a:tc>
                      <a:txBody>
                        <a:bodyPr/>
                        <a:lstStyle/>
                        <a:p>
                          <a:endParaRPr lang="nl-NL"/>
                        </a:p>
                      </a:txBody>
                      <a:tcPr marL="66562" marR="66562" marT="33281" marB="33281">
                        <a:lnT w="38103" cap="flat" cmpd="sng" algn="ctr">
                          <a:noFill/>
                          <a:prstDash val="solid"/>
                          <a:round/>
                          <a:headEnd type="none" w="med" len="med"/>
                          <a:tailEnd type="none" w="med" len="med"/>
                        </a:lnT>
                        <a:blipFill>
                          <a:blip r:embed="rId2"/>
                          <a:stretch>
                            <a:fillRect l="-300926" t="-64789" r="-500926" b="-829577"/>
                          </a:stretch>
                        </a:blipFill>
                      </a:tcPr>
                    </a:tc>
                    <a:tc>
                      <a:txBody>
                        <a:bodyPr/>
                        <a:lstStyle/>
                        <a:p>
                          <a:endParaRPr lang="nl-NL"/>
                        </a:p>
                      </a:txBody>
                      <a:tcPr marL="66562" marR="66562" marT="33281" marB="33281">
                        <a:lnT w="38103" cap="flat" cmpd="sng" algn="ctr">
                          <a:noFill/>
                          <a:prstDash val="solid"/>
                          <a:round/>
                          <a:headEnd type="none" w="med" len="med"/>
                          <a:tailEnd type="none" w="med" len="med"/>
                        </a:lnT>
                        <a:blipFill>
                          <a:blip r:embed="rId2"/>
                          <a:stretch>
                            <a:fillRect l="-404673" t="-64789" r="-405607" b="-829577"/>
                          </a:stretch>
                        </a:blipFill>
                      </a:tcPr>
                    </a:tc>
                    <a:tc>
                      <a:txBody>
                        <a:bodyPr/>
                        <a:lstStyle/>
                        <a:p>
                          <a:endParaRPr lang="nl-NL"/>
                        </a:p>
                      </a:txBody>
                      <a:tcPr marL="66562" marR="66562" marT="33281" marB="33281">
                        <a:lnT w="38103" cap="flat" cmpd="sng" algn="ctr">
                          <a:noFill/>
                          <a:prstDash val="solid"/>
                          <a:round/>
                          <a:headEnd type="none" w="med" len="med"/>
                          <a:tailEnd type="none" w="med" len="med"/>
                        </a:lnT>
                        <a:blipFill>
                          <a:blip r:embed="rId2"/>
                          <a:stretch>
                            <a:fillRect l="-500000" t="-64789" r="-301852" b="-829577"/>
                          </a:stretch>
                        </a:blipFill>
                      </a:tcPr>
                    </a:tc>
                    <a:tc>
                      <a:txBody>
                        <a:bodyPr/>
                        <a:lstStyle/>
                        <a:p>
                          <a:endParaRPr lang="nl-NL"/>
                        </a:p>
                      </a:txBody>
                      <a:tcPr marL="66562" marR="66562" marT="33281" marB="33281">
                        <a:lnT w="38103" cap="flat" cmpd="sng" algn="ctr">
                          <a:noFill/>
                          <a:prstDash val="solid"/>
                          <a:round/>
                          <a:headEnd type="none" w="med" len="med"/>
                          <a:tailEnd type="none" w="med" len="med"/>
                        </a:lnT>
                        <a:blipFill>
                          <a:blip r:embed="rId2"/>
                          <a:stretch>
                            <a:fillRect l="-600000" t="-64789" r="-201852" b="-829577"/>
                          </a:stretch>
                        </a:blipFill>
                      </a:tcPr>
                    </a:tc>
                    <a:tc>
                      <a:txBody>
                        <a:bodyPr/>
                        <a:lstStyle/>
                        <a:p>
                          <a:pPr algn="ctr"/>
                          <a:r>
                            <a:rPr lang="en-GB" sz="2000" dirty="0"/>
                            <a:t>…</a:t>
                          </a:r>
                          <a:endParaRPr lang="nl-NL" sz="2000" dirty="0"/>
                        </a:p>
                      </a:txBody>
                      <a:tcPr marL="66562" marR="66562" marT="33281" marB="33281">
                        <a:lnT w="38103" cap="flat" cmpd="sng" algn="ctr">
                          <a:noFill/>
                          <a:prstDash val="solid"/>
                          <a:round/>
                          <a:headEnd type="none" w="med" len="med"/>
                          <a:tailEnd type="none" w="med" len="med"/>
                        </a:lnT>
                        <a:noFill/>
                      </a:tcPr>
                    </a:tc>
                    <a:tc>
                      <a:txBody>
                        <a:bodyPr/>
                        <a:lstStyle/>
                        <a:p>
                          <a:endParaRPr lang="nl-NL"/>
                        </a:p>
                      </a:txBody>
                      <a:tcPr marL="66562" marR="66562" marT="33281" marB="33281">
                        <a:lnT w="38103" cap="flat" cmpd="sng" algn="ctr">
                          <a:noFill/>
                          <a:prstDash val="solid"/>
                          <a:round/>
                          <a:headEnd type="none" w="med" len="med"/>
                          <a:tailEnd type="none" w="med" len="med"/>
                        </a:lnT>
                        <a:blipFill>
                          <a:blip r:embed="rId2"/>
                          <a:stretch>
                            <a:fillRect l="-800000" t="-64789" r="-1852" b="-829577"/>
                          </a:stretch>
                        </a:blipFill>
                      </a:tcPr>
                    </a:tc>
                    <a:extLst>
                      <a:ext uri="{0D108BD9-81ED-4DB2-BD59-A6C34878D82A}">
                        <a16:rowId xmlns:a16="http://schemas.microsoft.com/office/drawing/2014/main" val="1687714552"/>
                      </a:ext>
                    </a:extLst>
                  </a:tr>
                  <a:tr h="338883">
                    <a:tc>
                      <a:txBody>
                        <a:bodyPr/>
                        <a:lstStyle/>
                        <a:p>
                          <a:endParaRPr lang="nl-NL"/>
                        </a:p>
                      </a:txBody>
                      <a:tcPr marL="66562" marR="66562" marT="33281" marB="33281">
                        <a:blipFill>
                          <a:blip r:embed="rId2"/>
                          <a:stretch>
                            <a:fillRect l="-926" t="-208929" r="-800926" b="-951786"/>
                          </a:stretch>
                        </a:blipFill>
                      </a:tcPr>
                    </a:tc>
                    <a:tc>
                      <a:txBody>
                        <a:bodyPr/>
                        <a:lstStyle/>
                        <a:p>
                          <a:endParaRPr lang="nl-NL"/>
                        </a:p>
                      </a:txBody>
                      <a:tcPr marL="66562" marR="66562" marT="33281" marB="33281">
                        <a:blipFill>
                          <a:blip r:embed="rId2"/>
                          <a:stretch>
                            <a:fillRect l="-100926" t="-208929" r="-700926" b="-951786"/>
                          </a:stretch>
                        </a:blipFill>
                      </a:tcPr>
                    </a:tc>
                    <a:tc>
                      <a:txBody>
                        <a:bodyPr/>
                        <a:lstStyle/>
                        <a:p>
                          <a:endParaRPr lang="nl-NL"/>
                        </a:p>
                      </a:txBody>
                      <a:tcPr marL="66562" marR="66562" marT="33281" marB="33281">
                        <a:blipFill>
                          <a:blip r:embed="rId2"/>
                          <a:stretch>
                            <a:fillRect l="-200926" t="-208929" r="-600926" b="-951786"/>
                          </a:stretch>
                        </a:blipFill>
                      </a:tcPr>
                    </a:tc>
                    <a:tc>
                      <a:txBody>
                        <a:bodyPr/>
                        <a:lstStyle/>
                        <a:p>
                          <a:endParaRPr lang="nl-NL"/>
                        </a:p>
                      </a:txBody>
                      <a:tcPr marL="66562" marR="66562" marT="33281" marB="33281">
                        <a:blipFill>
                          <a:blip r:embed="rId2"/>
                          <a:stretch>
                            <a:fillRect l="-300926" t="-208929" r="-500926" b="-951786"/>
                          </a:stretch>
                        </a:blipFill>
                      </a:tcPr>
                    </a:tc>
                    <a:tc>
                      <a:txBody>
                        <a:bodyPr/>
                        <a:lstStyle/>
                        <a:p>
                          <a:endParaRPr lang="nl-NL"/>
                        </a:p>
                      </a:txBody>
                      <a:tcPr marL="66562" marR="66562" marT="33281" marB="33281">
                        <a:blipFill>
                          <a:blip r:embed="rId2"/>
                          <a:stretch>
                            <a:fillRect l="-404673" t="-208929" r="-405607" b="-951786"/>
                          </a:stretch>
                        </a:blipFill>
                      </a:tcPr>
                    </a:tc>
                    <a:tc>
                      <a:txBody>
                        <a:bodyPr/>
                        <a:lstStyle/>
                        <a:p>
                          <a:pPr algn="ctr"/>
                          <a:r>
                            <a:rPr lang="en-GB" sz="1500" dirty="0"/>
                            <a:t>2</a:t>
                          </a:r>
                          <a:endParaRPr lang="nl-NL" sz="1500" dirty="0"/>
                        </a:p>
                      </a:txBody>
                      <a:tcPr marL="66562" marR="66562" marT="33281" marB="33281">
                        <a:noFill/>
                      </a:tcPr>
                    </a:tc>
                    <a:tc>
                      <a:txBody>
                        <a:bodyPr/>
                        <a:lstStyle/>
                        <a:p>
                          <a:pPr algn="ctr"/>
                          <a:r>
                            <a:rPr lang="en-GB" sz="1500" dirty="0"/>
                            <a:t>9</a:t>
                          </a:r>
                          <a:endParaRPr lang="nl-NL" sz="1500" dirty="0"/>
                        </a:p>
                      </a:txBody>
                      <a:tcPr marL="66562" marR="66562" marT="33281" marB="33281">
                        <a:noFill/>
                      </a:tcPr>
                    </a:tc>
                    <a:tc>
                      <a:txBody>
                        <a:bodyPr/>
                        <a:lstStyle/>
                        <a:p>
                          <a:pPr algn="ctr"/>
                          <a:r>
                            <a:rPr lang="en-GB" sz="1500" dirty="0"/>
                            <a:t>…</a:t>
                          </a:r>
                          <a:endParaRPr lang="nl-NL" sz="1500" dirty="0"/>
                        </a:p>
                      </a:txBody>
                      <a:tcPr marL="66562" marR="66562" marT="33281" marB="33281">
                        <a:noFill/>
                      </a:tcPr>
                    </a:tc>
                    <a:tc>
                      <a:txBody>
                        <a:bodyPr/>
                        <a:lstStyle/>
                        <a:p>
                          <a:pPr algn="ctr"/>
                          <a:r>
                            <a:rPr lang="en-GB" sz="1500" dirty="0"/>
                            <a:t>6</a:t>
                          </a:r>
                          <a:endParaRPr lang="nl-NL" sz="1500" dirty="0"/>
                        </a:p>
                      </a:txBody>
                      <a:tcPr marL="66562" marR="66562" marT="33281" marB="33281">
                        <a:noFill/>
                      </a:tcPr>
                    </a:tc>
                    <a:extLst>
                      <a:ext uri="{0D108BD9-81ED-4DB2-BD59-A6C34878D82A}">
                        <a16:rowId xmlns:a16="http://schemas.microsoft.com/office/drawing/2014/main" val="390264655"/>
                      </a:ext>
                    </a:extLst>
                  </a:tr>
                  <a:tr h="338883">
                    <a:tc>
                      <a:txBody>
                        <a:bodyPr/>
                        <a:lstStyle/>
                        <a:p>
                          <a:endParaRPr lang="nl-NL"/>
                        </a:p>
                      </a:txBody>
                      <a:tcPr marL="66562" marR="66562" marT="33281" marB="33281">
                        <a:blipFill>
                          <a:blip r:embed="rId2"/>
                          <a:stretch>
                            <a:fillRect l="-926" t="-314545" r="-800926" b="-869091"/>
                          </a:stretch>
                        </a:blipFill>
                      </a:tcPr>
                    </a:tc>
                    <a:tc>
                      <a:txBody>
                        <a:bodyPr/>
                        <a:lstStyle/>
                        <a:p>
                          <a:endParaRPr lang="nl-NL"/>
                        </a:p>
                      </a:txBody>
                      <a:tcPr marL="66562" marR="66562" marT="33281" marB="33281">
                        <a:blipFill>
                          <a:blip r:embed="rId2"/>
                          <a:stretch>
                            <a:fillRect l="-100926" t="-314545" r="-700926" b="-869091"/>
                          </a:stretch>
                        </a:blipFill>
                      </a:tcPr>
                    </a:tc>
                    <a:tc>
                      <a:txBody>
                        <a:bodyPr/>
                        <a:lstStyle/>
                        <a:p>
                          <a:endParaRPr lang="nl-NL"/>
                        </a:p>
                      </a:txBody>
                      <a:tcPr marL="66562" marR="66562" marT="33281" marB="33281">
                        <a:blipFill>
                          <a:blip r:embed="rId2"/>
                          <a:stretch>
                            <a:fillRect l="-200926" t="-314545" r="-600926" b="-869091"/>
                          </a:stretch>
                        </a:blipFill>
                      </a:tcPr>
                    </a:tc>
                    <a:tc>
                      <a:txBody>
                        <a:bodyPr/>
                        <a:lstStyle/>
                        <a:p>
                          <a:endParaRPr lang="nl-NL"/>
                        </a:p>
                      </a:txBody>
                      <a:tcPr marL="66562" marR="66562" marT="33281" marB="33281">
                        <a:blipFill>
                          <a:blip r:embed="rId2"/>
                          <a:stretch>
                            <a:fillRect l="-300926" t="-314545" r="-500926" b="-869091"/>
                          </a:stretch>
                        </a:blipFill>
                      </a:tcPr>
                    </a:tc>
                    <a:tc>
                      <a:txBody>
                        <a:bodyPr/>
                        <a:lstStyle/>
                        <a:p>
                          <a:endParaRPr lang="nl-NL"/>
                        </a:p>
                      </a:txBody>
                      <a:tcPr marL="66562" marR="66562" marT="33281" marB="33281">
                        <a:blipFill>
                          <a:blip r:embed="rId2"/>
                          <a:stretch>
                            <a:fillRect l="-404673" t="-314545" r="-405607" b="-869091"/>
                          </a:stretch>
                        </a:blipFill>
                      </a:tcPr>
                    </a:tc>
                    <a:tc>
                      <a:txBody>
                        <a:bodyPr/>
                        <a:lstStyle/>
                        <a:p>
                          <a:pPr algn="ctr"/>
                          <a:r>
                            <a:rPr lang="en-GB" sz="1500" dirty="0"/>
                            <a:t>6</a:t>
                          </a:r>
                          <a:endParaRPr lang="nl-NL" sz="1500" dirty="0"/>
                        </a:p>
                      </a:txBody>
                      <a:tcPr marL="66562" marR="66562" marT="33281" marB="33281">
                        <a:noFill/>
                      </a:tcPr>
                    </a:tc>
                    <a:tc>
                      <a:txBody>
                        <a:bodyPr/>
                        <a:lstStyle/>
                        <a:p>
                          <a:pPr algn="ctr"/>
                          <a:r>
                            <a:rPr lang="en-GB" sz="1500" dirty="0"/>
                            <a:t>9</a:t>
                          </a:r>
                          <a:endParaRPr lang="nl-NL" sz="1500" dirty="0"/>
                        </a:p>
                      </a:txBody>
                      <a:tcPr marL="66562" marR="66562" marT="33281" marB="33281">
                        <a:noFill/>
                      </a:tcPr>
                    </a:tc>
                    <a:tc>
                      <a:txBody>
                        <a:bodyPr/>
                        <a:lstStyle/>
                        <a:p>
                          <a:pPr algn="ctr"/>
                          <a:r>
                            <a:rPr lang="en-GB" sz="1500" dirty="0"/>
                            <a:t>…</a:t>
                          </a:r>
                          <a:endParaRPr lang="nl-NL" sz="1500" dirty="0"/>
                        </a:p>
                      </a:txBody>
                      <a:tcPr marL="66562" marR="66562" marT="33281" marB="33281">
                        <a:noFill/>
                      </a:tcPr>
                    </a:tc>
                    <a:tc>
                      <a:txBody>
                        <a:bodyPr/>
                        <a:lstStyle/>
                        <a:p>
                          <a:pPr algn="ctr"/>
                          <a:r>
                            <a:rPr lang="en-GB" sz="1500" dirty="0"/>
                            <a:t>8</a:t>
                          </a:r>
                          <a:endParaRPr lang="nl-NL" sz="1500" dirty="0"/>
                        </a:p>
                      </a:txBody>
                      <a:tcPr marL="66562" marR="66562" marT="33281" marB="33281">
                        <a:noFill/>
                      </a:tcPr>
                    </a:tc>
                    <a:extLst>
                      <a:ext uri="{0D108BD9-81ED-4DB2-BD59-A6C34878D82A}">
                        <a16:rowId xmlns:a16="http://schemas.microsoft.com/office/drawing/2014/main" val="2224430632"/>
                      </a:ext>
                    </a:extLst>
                  </a:tr>
                  <a:tr h="338883">
                    <a:tc>
                      <a:txBody>
                        <a:bodyPr/>
                        <a:lstStyle/>
                        <a:p>
                          <a:endParaRPr lang="nl-NL"/>
                        </a:p>
                      </a:txBody>
                      <a:tcPr marL="66562" marR="66562" marT="33281" marB="33281">
                        <a:blipFill>
                          <a:blip r:embed="rId2"/>
                          <a:stretch>
                            <a:fillRect l="-926" t="-407143" r="-800926" b="-753571"/>
                          </a:stretch>
                        </a:blipFill>
                      </a:tcPr>
                    </a:tc>
                    <a:tc>
                      <a:txBody>
                        <a:bodyPr/>
                        <a:lstStyle/>
                        <a:p>
                          <a:endParaRPr lang="nl-NL"/>
                        </a:p>
                      </a:txBody>
                      <a:tcPr marL="66562" marR="66562" marT="33281" marB="33281">
                        <a:blipFill>
                          <a:blip r:embed="rId2"/>
                          <a:stretch>
                            <a:fillRect l="-100926" t="-407143" r="-700926" b="-753571"/>
                          </a:stretch>
                        </a:blipFill>
                      </a:tcPr>
                    </a:tc>
                    <a:tc>
                      <a:txBody>
                        <a:bodyPr/>
                        <a:lstStyle/>
                        <a:p>
                          <a:endParaRPr lang="nl-NL"/>
                        </a:p>
                      </a:txBody>
                      <a:tcPr marL="66562" marR="66562" marT="33281" marB="33281">
                        <a:blipFill>
                          <a:blip r:embed="rId2"/>
                          <a:stretch>
                            <a:fillRect l="-200926" t="-407143" r="-600926" b="-753571"/>
                          </a:stretch>
                        </a:blipFill>
                      </a:tcPr>
                    </a:tc>
                    <a:tc>
                      <a:txBody>
                        <a:bodyPr/>
                        <a:lstStyle/>
                        <a:p>
                          <a:endParaRPr lang="nl-NL"/>
                        </a:p>
                      </a:txBody>
                      <a:tcPr marL="66562" marR="66562" marT="33281" marB="33281">
                        <a:blipFill>
                          <a:blip r:embed="rId2"/>
                          <a:stretch>
                            <a:fillRect l="-300926" t="-407143" r="-500926" b="-753571"/>
                          </a:stretch>
                        </a:blipFill>
                      </a:tcPr>
                    </a:tc>
                    <a:tc>
                      <a:txBody>
                        <a:bodyPr/>
                        <a:lstStyle/>
                        <a:p>
                          <a:endParaRPr lang="nl-NL"/>
                        </a:p>
                      </a:txBody>
                      <a:tcPr marL="66562" marR="66562" marT="33281" marB="33281">
                        <a:blipFill>
                          <a:blip r:embed="rId2"/>
                          <a:stretch>
                            <a:fillRect l="-404673" t="-407143" r="-405607" b="-753571"/>
                          </a:stretch>
                        </a:blipFill>
                      </a:tcPr>
                    </a:tc>
                    <a:tc>
                      <a:txBody>
                        <a:bodyPr/>
                        <a:lstStyle/>
                        <a:p>
                          <a:pPr algn="ctr"/>
                          <a:r>
                            <a:rPr lang="en-GB" sz="1500" dirty="0"/>
                            <a:t>4</a:t>
                          </a:r>
                          <a:endParaRPr lang="nl-NL" sz="1500" dirty="0"/>
                        </a:p>
                      </a:txBody>
                      <a:tcPr marL="66562" marR="66562" marT="33281" marB="33281">
                        <a:noFill/>
                      </a:tcPr>
                    </a:tc>
                    <a:tc>
                      <a:txBody>
                        <a:bodyPr/>
                        <a:lstStyle/>
                        <a:p>
                          <a:pPr algn="ctr"/>
                          <a:r>
                            <a:rPr lang="en-GB" sz="1500" dirty="0"/>
                            <a:t>3</a:t>
                          </a:r>
                          <a:endParaRPr lang="nl-NL" sz="1500" dirty="0"/>
                        </a:p>
                      </a:txBody>
                      <a:tcPr marL="66562" marR="66562" marT="33281" marB="33281">
                        <a:noFill/>
                      </a:tcPr>
                    </a:tc>
                    <a:tc>
                      <a:txBody>
                        <a:bodyPr/>
                        <a:lstStyle/>
                        <a:p>
                          <a:pPr algn="ctr"/>
                          <a:r>
                            <a:rPr lang="en-GB" sz="1500" dirty="0"/>
                            <a:t>…</a:t>
                          </a:r>
                          <a:endParaRPr lang="nl-NL" sz="1500" dirty="0"/>
                        </a:p>
                      </a:txBody>
                      <a:tcPr marL="66562" marR="66562" marT="33281" marB="33281">
                        <a:noFill/>
                      </a:tcPr>
                    </a:tc>
                    <a:tc>
                      <a:txBody>
                        <a:bodyPr/>
                        <a:lstStyle/>
                        <a:p>
                          <a:pPr algn="ctr"/>
                          <a:r>
                            <a:rPr lang="en-GB" sz="1500" dirty="0"/>
                            <a:t>5</a:t>
                          </a:r>
                          <a:endParaRPr lang="nl-NL" sz="1500" dirty="0"/>
                        </a:p>
                      </a:txBody>
                      <a:tcPr marL="66562" marR="66562" marT="33281" marB="33281">
                        <a:noFill/>
                      </a:tcPr>
                    </a:tc>
                    <a:extLst>
                      <a:ext uri="{0D108BD9-81ED-4DB2-BD59-A6C34878D82A}">
                        <a16:rowId xmlns:a16="http://schemas.microsoft.com/office/drawing/2014/main" val="2346763742"/>
                      </a:ext>
                    </a:extLst>
                  </a:tr>
                  <a:tr h="338883">
                    <a:tc>
                      <a:txBody>
                        <a:bodyPr/>
                        <a:lstStyle/>
                        <a:p>
                          <a:endParaRPr lang="nl-NL"/>
                        </a:p>
                      </a:txBody>
                      <a:tcPr marL="66562" marR="66562" marT="33281" marB="33281">
                        <a:blipFill>
                          <a:blip r:embed="rId2"/>
                          <a:stretch>
                            <a:fillRect l="-926" t="-507143" r="-800926" b="-653571"/>
                          </a:stretch>
                        </a:blipFill>
                      </a:tcPr>
                    </a:tc>
                    <a:tc>
                      <a:txBody>
                        <a:bodyPr/>
                        <a:lstStyle/>
                        <a:p>
                          <a:endParaRPr lang="nl-NL"/>
                        </a:p>
                      </a:txBody>
                      <a:tcPr marL="66562" marR="66562" marT="33281" marB="33281">
                        <a:blipFill>
                          <a:blip r:embed="rId2"/>
                          <a:stretch>
                            <a:fillRect l="-100926" t="-507143" r="-700926" b="-653571"/>
                          </a:stretch>
                        </a:blipFill>
                      </a:tcPr>
                    </a:tc>
                    <a:tc>
                      <a:txBody>
                        <a:bodyPr/>
                        <a:lstStyle/>
                        <a:p>
                          <a:endParaRPr lang="nl-NL"/>
                        </a:p>
                      </a:txBody>
                      <a:tcPr marL="66562" marR="66562" marT="33281" marB="33281">
                        <a:blipFill>
                          <a:blip r:embed="rId2"/>
                          <a:stretch>
                            <a:fillRect l="-200926" t="-507143" r="-600926" b="-653571"/>
                          </a:stretch>
                        </a:blipFill>
                      </a:tcPr>
                    </a:tc>
                    <a:tc>
                      <a:txBody>
                        <a:bodyPr/>
                        <a:lstStyle/>
                        <a:p>
                          <a:endParaRPr lang="nl-NL"/>
                        </a:p>
                      </a:txBody>
                      <a:tcPr marL="66562" marR="66562" marT="33281" marB="33281">
                        <a:blipFill>
                          <a:blip r:embed="rId2"/>
                          <a:stretch>
                            <a:fillRect l="-300926" t="-507143" r="-500926" b="-653571"/>
                          </a:stretch>
                        </a:blipFill>
                      </a:tcPr>
                    </a:tc>
                    <a:tc>
                      <a:txBody>
                        <a:bodyPr/>
                        <a:lstStyle/>
                        <a:p>
                          <a:endParaRPr lang="nl-NL"/>
                        </a:p>
                      </a:txBody>
                      <a:tcPr marL="66562" marR="66562" marT="33281" marB="33281">
                        <a:blipFill>
                          <a:blip r:embed="rId2"/>
                          <a:stretch>
                            <a:fillRect l="-404673" t="-507143" r="-405607" b="-653571"/>
                          </a:stretch>
                        </a:blipFill>
                      </a:tcPr>
                    </a:tc>
                    <a:tc>
                      <a:txBody>
                        <a:bodyPr/>
                        <a:lstStyle/>
                        <a:p>
                          <a:pPr algn="ctr"/>
                          <a:r>
                            <a:rPr lang="en-GB" sz="1500" dirty="0"/>
                            <a:t>2</a:t>
                          </a:r>
                          <a:endParaRPr lang="nl-NL" sz="1500" dirty="0"/>
                        </a:p>
                      </a:txBody>
                      <a:tcPr marL="66562" marR="66562" marT="33281" marB="33281">
                        <a:noFill/>
                      </a:tcPr>
                    </a:tc>
                    <a:tc>
                      <a:txBody>
                        <a:bodyPr/>
                        <a:lstStyle/>
                        <a:p>
                          <a:pPr algn="ctr"/>
                          <a:r>
                            <a:rPr lang="en-GB" sz="1500" dirty="0"/>
                            <a:t>1</a:t>
                          </a:r>
                          <a:endParaRPr lang="nl-NL" sz="1500" dirty="0"/>
                        </a:p>
                      </a:txBody>
                      <a:tcPr marL="66562" marR="66562" marT="33281" marB="33281">
                        <a:noFill/>
                      </a:tcPr>
                    </a:tc>
                    <a:tc>
                      <a:txBody>
                        <a:bodyPr/>
                        <a:lstStyle/>
                        <a:p>
                          <a:pPr algn="ctr"/>
                          <a:r>
                            <a:rPr lang="en-GB" sz="1500" dirty="0"/>
                            <a:t>…</a:t>
                          </a:r>
                          <a:endParaRPr lang="nl-NL" sz="1500" dirty="0"/>
                        </a:p>
                      </a:txBody>
                      <a:tcPr marL="66562" marR="66562" marT="33281" marB="33281">
                        <a:noFill/>
                      </a:tcPr>
                    </a:tc>
                    <a:tc>
                      <a:txBody>
                        <a:bodyPr/>
                        <a:lstStyle/>
                        <a:p>
                          <a:pPr algn="ctr"/>
                          <a:r>
                            <a:rPr lang="en-GB" sz="1500" dirty="0"/>
                            <a:t>4</a:t>
                          </a:r>
                          <a:endParaRPr lang="nl-NL" sz="1500" dirty="0"/>
                        </a:p>
                      </a:txBody>
                      <a:tcPr marL="66562" marR="66562" marT="33281" marB="33281">
                        <a:noFill/>
                      </a:tcPr>
                    </a:tc>
                    <a:extLst>
                      <a:ext uri="{0D108BD9-81ED-4DB2-BD59-A6C34878D82A}">
                        <a16:rowId xmlns:a16="http://schemas.microsoft.com/office/drawing/2014/main" val="877257161"/>
                      </a:ext>
                    </a:extLst>
                  </a:tr>
                  <a:tr h="338883">
                    <a:tc>
                      <a:txBody>
                        <a:bodyPr/>
                        <a:lstStyle/>
                        <a:p>
                          <a:endParaRPr lang="nl-NL"/>
                        </a:p>
                      </a:txBody>
                      <a:tcPr marL="66562" marR="66562" marT="33281" marB="33281">
                        <a:blipFill>
                          <a:blip r:embed="rId2"/>
                          <a:stretch>
                            <a:fillRect l="-926" t="-618182" r="-800926" b="-565455"/>
                          </a:stretch>
                        </a:blipFill>
                      </a:tcPr>
                    </a:tc>
                    <a:tc>
                      <a:txBody>
                        <a:bodyPr/>
                        <a:lstStyle/>
                        <a:p>
                          <a:endParaRPr lang="nl-NL"/>
                        </a:p>
                      </a:txBody>
                      <a:tcPr marL="66562" marR="66562" marT="33281" marB="33281">
                        <a:blipFill>
                          <a:blip r:embed="rId2"/>
                          <a:stretch>
                            <a:fillRect l="-100926" t="-618182" r="-700926" b="-565455"/>
                          </a:stretch>
                        </a:blipFill>
                      </a:tcPr>
                    </a:tc>
                    <a:tc>
                      <a:txBody>
                        <a:bodyPr/>
                        <a:lstStyle/>
                        <a:p>
                          <a:endParaRPr lang="nl-NL"/>
                        </a:p>
                      </a:txBody>
                      <a:tcPr marL="66562" marR="66562" marT="33281" marB="33281">
                        <a:blipFill>
                          <a:blip r:embed="rId2"/>
                          <a:stretch>
                            <a:fillRect l="-200926" t="-618182" r="-600926" b="-565455"/>
                          </a:stretch>
                        </a:blipFill>
                      </a:tcPr>
                    </a:tc>
                    <a:tc>
                      <a:txBody>
                        <a:bodyPr/>
                        <a:lstStyle/>
                        <a:p>
                          <a:endParaRPr lang="nl-NL"/>
                        </a:p>
                      </a:txBody>
                      <a:tcPr marL="66562" marR="66562" marT="33281" marB="33281">
                        <a:blipFill>
                          <a:blip r:embed="rId2"/>
                          <a:stretch>
                            <a:fillRect l="-300926" t="-618182" r="-500926" b="-565455"/>
                          </a:stretch>
                        </a:blipFill>
                      </a:tcPr>
                    </a:tc>
                    <a:tc>
                      <a:txBody>
                        <a:bodyPr/>
                        <a:lstStyle/>
                        <a:p>
                          <a:endParaRPr lang="nl-NL"/>
                        </a:p>
                      </a:txBody>
                      <a:tcPr marL="66562" marR="66562" marT="33281" marB="33281">
                        <a:blipFill>
                          <a:blip r:embed="rId2"/>
                          <a:stretch>
                            <a:fillRect l="-404673" t="-618182" r="-405607" b="-565455"/>
                          </a:stretch>
                        </a:blipFill>
                      </a:tcPr>
                    </a:tc>
                    <a:tc>
                      <a:txBody>
                        <a:bodyPr/>
                        <a:lstStyle/>
                        <a:p>
                          <a:pPr algn="ctr"/>
                          <a:r>
                            <a:rPr lang="en-GB" sz="1500" dirty="0"/>
                            <a:t>1</a:t>
                          </a:r>
                          <a:endParaRPr lang="nl-NL" sz="1500" dirty="0"/>
                        </a:p>
                      </a:txBody>
                      <a:tcPr marL="66562" marR="66562" marT="33281" marB="33281">
                        <a:noFill/>
                      </a:tcPr>
                    </a:tc>
                    <a:tc>
                      <a:txBody>
                        <a:bodyPr/>
                        <a:lstStyle/>
                        <a:p>
                          <a:pPr algn="ctr"/>
                          <a:r>
                            <a:rPr lang="en-GB" sz="1500" dirty="0"/>
                            <a:t>2</a:t>
                          </a:r>
                          <a:endParaRPr lang="nl-NL" sz="1500" dirty="0"/>
                        </a:p>
                      </a:txBody>
                      <a:tcPr marL="66562" marR="66562" marT="33281" marB="33281">
                        <a:noFill/>
                      </a:tcPr>
                    </a:tc>
                    <a:tc>
                      <a:txBody>
                        <a:bodyPr/>
                        <a:lstStyle/>
                        <a:p>
                          <a:pPr algn="ctr"/>
                          <a:r>
                            <a:rPr lang="en-GB" sz="1500" dirty="0"/>
                            <a:t>…</a:t>
                          </a:r>
                          <a:endParaRPr lang="nl-NL" sz="1500" dirty="0"/>
                        </a:p>
                      </a:txBody>
                      <a:tcPr marL="66562" marR="66562" marT="33281" marB="33281">
                        <a:noFill/>
                      </a:tcPr>
                    </a:tc>
                    <a:tc>
                      <a:txBody>
                        <a:bodyPr/>
                        <a:lstStyle/>
                        <a:p>
                          <a:pPr algn="ctr"/>
                          <a:r>
                            <a:rPr lang="en-GB" sz="1500" dirty="0"/>
                            <a:t>7</a:t>
                          </a:r>
                          <a:endParaRPr lang="nl-NL" sz="1500" dirty="0"/>
                        </a:p>
                      </a:txBody>
                      <a:tcPr marL="66562" marR="66562" marT="33281" marB="33281">
                        <a:noFill/>
                      </a:tcPr>
                    </a:tc>
                    <a:extLst>
                      <a:ext uri="{0D108BD9-81ED-4DB2-BD59-A6C34878D82A}">
                        <a16:rowId xmlns:a16="http://schemas.microsoft.com/office/drawing/2014/main" val="2496063903"/>
                      </a:ext>
                    </a:extLst>
                  </a:tr>
                  <a:tr h="385800">
                    <a:tc>
                      <a:txBody>
                        <a:bodyPr/>
                        <a:lstStyle/>
                        <a:p>
                          <a:endParaRPr lang="nl-NL"/>
                        </a:p>
                      </a:txBody>
                      <a:tcPr marL="66562" marR="66562" marT="33281" marB="33281">
                        <a:blipFill>
                          <a:blip r:embed="rId2"/>
                          <a:stretch>
                            <a:fillRect l="-926" t="-617188" r="-800926" b="-385938"/>
                          </a:stretch>
                        </a:blipFill>
                      </a:tcPr>
                    </a:tc>
                    <a:tc>
                      <a:txBody>
                        <a:bodyPr/>
                        <a:lstStyle/>
                        <a:p>
                          <a:endParaRPr lang="nl-NL"/>
                        </a:p>
                      </a:txBody>
                      <a:tcPr marL="66562" marR="66562" marT="33281" marB="33281">
                        <a:blipFill>
                          <a:blip r:embed="rId2"/>
                          <a:stretch>
                            <a:fillRect l="-100926" t="-617188" r="-700926" b="-385938"/>
                          </a:stretch>
                        </a:blipFill>
                      </a:tcPr>
                    </a:tc>
                    <a:tc>
                      <a:txBody>
                        <a:bodyPr/>
                        <a:lstStyle/>
                        <a:p>
                          <a:endParaRPr lang="nl-NL"/>
                        </a:p>
                      </a:txBody>
                      <a:tcPr marL="66562" marR="66562" marT="33281" marB="33281">
                        <a:blipFill>
                          <a:blip r:embed="rId2"/>
                          <a:stretch>
                            <a:fillRect l="-200926" t="-617188" r="-600926" b="-385938"/>
                          </a:stretch>
                        </a:blipFill>
                      </a:tcPr>
                    </a:tc>
                    <a:tc>
                      <a:txBody>
                        <a:bodyPr/>
                        <a:lstStyle/>
                        <a:p>
                          <a:endParaRPr lang="nl-NL"/>
                        </a:p>
                      </a:txBody>
                      <a:tcPr marL="72110" marR="72110" marT="36055" marB="36055">
                        <a:blipFill>
                          <a:blip r:embed="rId2"/>
                          <a:stretch>
                            <a:fillRect l="-300926" t="-617188" r="-500926" b="-385938"/>
                          </a:stretch>
                        </a:blipFill>
                      </a:tcPr>
                    </a:tc>
                    <a:tc>
                      <a:txBody>
                        <a:bodyPr/>
                        <a:lstStyle/>
                        <a:p>
                          <a:endParaRPr lang="nl-NL"/>
                        </a:p>
                      </a:txBody>
                      <a:tcPr marL="66562" marR="66562" marT="33281" marB="33281">
                        <a:blipFill>
                          <a:blip r:embed="rId2"/>
                          <a:stretch>
                            <a:fillRect l="-404673" t="-617188" r="-405607" b="-385938"/>
                          </a:stretch>
                        </a:blipFill>
                      </a:tcPr>
                    </a:tc>
                    <a:tc>
                      <a:txBody>
                        <a:bodyPr/>
                        <a:lstStyle/>
                        <a:p>
                          <a:pPr algn="ctr"/>
                          <a:r>
                            <a:rPr lang="en-GB" sz="1500" dirty="0">
                              <a:solidFill>
                                <a:schemeClr val="tx1"/>
                              </a:solidFill>
                            </a:rPr>
                            <a:t>3</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6</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t>7</a:t>
                          </a:r>
                          <a:endParaRPr lang="nl-NL" sz="1500" dirty="0"/>
                        </a:p>
                      </a:txBody>
                      <a:tcPr marL="66562" marR="66562" marT="33281" marB="33281">
                        <a:noFill/>
                      </a:tcPr>
                    </a:tc>
                    <a:extLst>
                      <a:ext uri="{0D108BD9-81ED-4DB2-BD59-A6C34878D82A}">
                        <a16:rowId xmlns:a16="http://schemas.microsoft.com/office/drawing/2014/main" val="305272429"/>
                      </a:ext>
                    </a:extLst>
                  </a:tr>
                  <a:tr h="383832">
                    <a:tc>
                      <a:txBody>
                        <a:bodyPr/>
                        <a:lstStyle/>
                        <a:p>
                          <a:endParaRPr lang="nl-NL"/>
                        </a:p>
                      </a:txBody>
                      <a:tcPr marL="66562" marR="66562" marT="33281" marB="33281">
                        <a:blipFill>
                          <a:blip r:embed="rId2"/>
                          <a:stretch>
                            <a:fillRect l="-926" t="-728571" r="-800926" b="-292063"/>
                          </a:stretch>
                        </a:blipFill>
                      </a:tcPr>
                    </a:tc>
                    <a:tc>
                      <a:txBody>
                        <a:bodyPr/>
                        <a:lstStyle/>
                        <a:p>
                          <a:endParaRPr lang="nl-NL"/>
                        </a:p>
                      </a:txBody>
                      <a:tcPr marL="66562" marR="66562" marT="33281" marB="33281">
                        <a:blipFill>
                          <a:blip r:embed="rId2"/>
                          <a:stretch>
                            <a:fillRect l="-100926" t="-728571" r="-700926" b="-292063"/>
                          </a:stretch>
                        </a:blipFill>
                      </a:tcPr>
                    </a:tc>
                    <a:tc>
                      <a:txBody>
                        <a:bodyPr/>
                        <a:lstStyle/>
                        <a:p>
                          <a:endParaRPr lang="nl-NL"/>
                        </a:p>
                      </a:txBody>
                      <a:tcPr marL="66562" marR="66562" marT="33281" marB="33281">
                        <a:blipFill>
                          <a:blip r:embed="rId2"/>
                          <a:stretch>
                            <a:fillRect l="-200926" t="-728571" r="-600926" b="-292063"/>
                          </a:stretch>
                        </a:blipFill>
                      </a:tcPr>
                    </a:tc>
                    <a:tc>
                      <a:txBody>
                        <a:bodyPr/>
                        <a:lstStyle/>
                        <a:p>
                          <a:endParaRPr lang="nl-NL"/>
                        </a:p>
                      </a:txBody>
                      <a:tcPr marL="72110" marR="72110" marT="36055" marB="36055">
                        <a:blipFill>
                          <a:blip r:embed="rId2"/>
                          <a:stretch>
                            <a:fillRect l="-300926" t="-728571" r="-500926" b="-292063"/>
                          </a:stretch>
                        </a:blipFill>
                      </a:tcPr>
                    </a:tc>
                    <a:tc>
                      <a:txBody>
                        <a:bodyPr/>
                        <a:lstStyle/>
                        <a:p>
                          <a:endParaRPr lang="nl-NL"/>
                        </a:p>
                      </a:txBody>
                      <a:tcPr marL="66562" marR="66562" marT="33281" marB="33281">
                        <a:blipFill>
                          <a:blip r:embed="rId2"/>
                          <a:stretch>
                            <a:fillRect l="-404673" t="-728571" r="-405607" b="-292063"/>
                          </a:stretch>
                        </a:blipFill>
                      </a:tcPr>
                    </a:tc>
                    <a:tc>
                      <a:txBody>
                        <a:bodyPr/>
                        <a:lstStyle/>
                        <a:p>
                          <a:pPr algn="ctr"/>
                          <a:r>
                            <a:rPr lang="en-GB" sz="1500" dirty="0">
                              <a:solidFill>
                                <a:schemeClr val="tx1"/>
                              </a:solidFill>
                            </a:rPr>
                            <a:t>2</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5</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t>6</a:t>
                          </a:r>
                          <a:endParaRPr lang="nl-NL" sz="1500" dirty="0"/>
                        </a:p>
                      </a:txBody>
                      <a:tcPr marL="66562" marR="66562" marT="33281" marB="33281">
                        <a:noFill/>
                      </a:tcPr>
                    </a:tc>
                    <a:extLst>
                      <a:ext uri="{0D108BD9-81ED-4DB2-BD59-A6C34878D82A}">
                        <a16:rowId xmlns:a16="http://schemas.microsoft.com/office/drawing/2014/main" val="1137048644"/>
                      </a:ext>
                    </a:extLst>
                  </a:tr>
                  <a:tr h="385927">
                    <a:tc>
                      <a:txBody>
                        <a:bodyPr/>
                        <a:lstStyle/>
                        <a:p>
                          <a:endParaRPr lang="nl-NL"/>
                        </a:p>
                      </a:txBody>
                      <a:tcPr marL="66562" marR="66562" marT="33281" marB="33281">
                        <a:blipFill>
                          <a:blip r:embed="rId2"/>
                          <a:stretch>
                            <a:fillRect l="-926" t="-828571" r="-800926" b="-192063"/>
                          </a:stretch>
                        </a:blipFill>
                      </a:tcPr>
                    </a:tc>
                    <a:tc>
                      <a:txBody>
                        <a:bodyPr/>
                        <a:lstStyle/>
                        <a:p>
                          <a:endParaRPr lang="nl-NL"/>
                        </a:p>
                      </a:txBody>
                      <a:tcPr marL="66562" marR="66562" marT="33281" marB="33281">
                        <a:blipFill>
                          <a:blip r:embed="rId2"/>
                          <a:stretch>
                            <a:fillRect l="-100926" t="-828571" r="-700926" b="-192063"/>
                          </a:stretch>
                        </a:blipFill>
                      </a:tcPr>
                    </a:tc>
                    <a:tc>
                      <a:txBody>
                        <a:bodyPr/>
                        <a:lstStyle/>
                        <a:p>
                          <a:endParaRPr lang="nl-NL"/>
                        </a:p>
                      </a:txBody>
                      <a:tcPr marL="66562" marR="66562" marT="33281" marB="33281">
                        <a:blipFill>
                          <a:blip r:embed="rId2"/>
                          <a:stretch>
                            <a:fillRect l="-200926" t="-828571" r="-600926" b="-192063"/>
                          </a:stretch>
                        </a:blipFill>
                      </a:tcPr>
                    </a:tc>
                    <a:tc>
                      <a:txBody>
                        <a:bodyPr/>
                        <a:lstStyle/>
                        <a:p>
                          <a:endParaRPr lang="nl-NL"/>
                        </a:p>
                      </a:txBody>
                      <a:tcPr marL="72110" marR="72110" marT="36055" marB="36055">
                        <a:blipFill>
                          <a:blip r:embed="rId2"/>
                          <a:stretch>
                            <a:fillRect l="-300926" t="-828571" r="-500926" b="-192063"/>
                          </a:stretch>
                        </a:blipFill>
                      </a:tcPr>
                    </a:tc>
                    <a:tc>
                      <a:txBody>
                        <a:bodyPr/>
                        <a:lstStyle/>
                        <a:p>
                          <a:endParaRPr lang="nl-NL"/>
                        </a:p>
                      </a:txBody>
                      <a:tcPr marL="66562" marR="66562" marT="33281" marB="33281">
                        <a:blipFill>
                          <a:blip r:embed="rId2"/>
                          <a:stretch>
                            <a:fillRect l="-404673" t="-828571" r="-405607" b="-192063"/>
                          </a:stretch>
                        </a:blipFill>
                      </a:tcPr>
                    </a:tc>
                    <a:tc>
                      <a:txBody>
                        <a:bodyPr/>
                        <a:lstStyle/>
                        <a:p>
                          <a:pPr algn="ctr"/>
                          <a:r>
                            <a:rPr lang="en-GB" sz="1500" dirty="0">
                              <a:solidFill>
                                <a:schemeClr val="tx1"/>
                              </a:solidFill>
                            </a:rPr>
                            <a:t>4</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6</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t>5</a:t>
                          </a:r>
                          <a:endParaRPr lang="nl-NL" sz="1500" dirty="0"/>
                        </a:p>
                      </a:txBody>
                      <a:tcPr marL="66562" marR="66562" marT="33281" marB="33281">
                        <a:noFill/>
                      </a:tcPr>
                    </a:tc>
                    <a:extLst>
                      <a:ext uri="{0D108BD9-81ED-4DB2-BD59-A6C34878D82A}">
                        <a16:rowId xmlns:a16="http://schemas.microsoft.com/office/drawing/2014/main" val="1712240706"/>
                      </a:ext>
                    </a:extLst>
                  </a:tr>
                  <a:tr h="338883">
                    <a:tc>
                      <a:txBody>
                        <a:bodyPr/>
                        <a:lstStyle/>
                        <a:p>
                          <a:endParaRPr lang="nl-NL"/>
                        </a:p>
                      </a:txBody>
                      <a:tcPr marL="66562" marR="66562" marT="33281" marB="33281">
                        <a:blipFill>
                          <a:blip r:embed="rId2"/>
                          <a:stretch>
                            <a:fillRect l="-926" t="-1044643" r="-800926" b="-116071"/>
                          </a:stretch>
                        </a:blipFill>
                      </a:tcPr>
                    </a:tc>
                    <a:tc>
                      <a:txBody>
                        <a:bodyPr/>
                        <a:lstStyle/>
                        <a:p>
                          <a:endParaRPr lang="nl-NL"/>
                        </a:p>
                      </a:txBody>
                      <a:tcPr marL="66562" marR="66562" marT="33281" marB="33281">
                        <a:blipFill>
                          <a:blip r:embed="rId2"/>
                          <a:stretch>
                            <a:fillRect l="-100926" t="-1044643" r="-700926" b="-116071"/>
                          </a:stretch>
                        </a:blipFill>
                      </a:tcPr>
                    </a:tc>
                    <a:tc>
                      <a:txBody>
                        <a:bodyPr/>
                        <a:lstStyle/>
                        <a:p>
                          <a:endParaRPr lang="nl-NL"/>
                        </a:p>
                      </a:txBody>
                      <a:tcPr marL="66562" marR="66562" marT="33281" marB="33281">
                        <a:blipFill>
                          <a:blip r:embed="rId2"/>
                          <a:stretch>
                            <a:fillRect l="-200926" t="-1044643" r="-600926" b="-116071"/>
                          </a:stretch>
                        </a:blipFill>
                      </a:tcPr>
                    </a:tc>
                    <a:tc>
                      <a:txBody>
                        <a:bodyPr/>
                        <a:lstStyle/>
                        <a:p>
                          <a:endParaRPr lang="nl-NL"/>
                        </a:p>
                      </a:txBody>
                      <a:tcPr marL="72110" marR="72110" marT="36055" marB="36055">
                        <a:blipFill>
                          <a:blip r:embed="rId2"/>
                          <a:stretch>
                            <a:fillRect l="-300926" t="-1044643" r="-500926" b="-116071"/>
                          </a:stretch>
                        </a:blipFill>
                      </a:tcPr>
                    </a:tc>
                    <a:tc>
                      <a:txBody>
                        <a:bodyPr/>
                        <a:lstStyle/>
                        <a:p>
                          <a:endParaRPr lang="nl-NL"/>
                        </a:p>
                      </a:txBody>
                      <a:tcPr marL="66562" marR="66562" marT="33281" marB="33281">
                        <a:blipFill>
                          <a:blip r:embed="rId2"/>
                          <a:stretch>
                            <a:fillRect l="-404673" t="-1044643" r="-405607" b="-116071"/>
                          </a:stretch>
                        </a:blip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t>4</a:t>
                          </a:r>
                          <a:endParaRPr lang="nl-NL" sz="1500" dirty="0"/>
                        </a:p>
                      </a:txBody>
                      <a:tcPr marL="66562" marR="66562" marT="33281" marB="33281">
                        <a:noFill/>
                      </a:tcPr>
                    </a:tc>
                    <a:extLst>
                      <a:ext uri="{0D108BD9-81ED-4DB2-BD59-A6C34878D82A}">
                        <a16:rowId xmlns:a16="http://schemas.microsoft.com/office/drawing/2014/main" val="1201809782"/>
                      </a:ext>
                    </a:extLst>
                  </a:tr>
                  <a:tr h="384276">
                    <a:tc>
                      <a:txBody>
                        <a:bodyPr/>
                        <a:lstStyle/>
                        <a:p>
                          <a:endParaRPr lang="nl-NL"/>
                        </a:p>
                      </a:txBody>
                      <a:tcPr marL="66562" marR="66562" marT="33281" marB="33281">
                        <a:blipFill>
                          <a:blip r:embed="rId2"/>
                          <a:stretch>
                            <a:fillRect l="-926" t="-1017460" r="-800926" b="-3175"/>
                          </a:stretch>
                        </a:blipFill>
                      </a:tcPr>
                    </a:tc>
                    <a:tc>
                      <a:txBody>
                        <a:bodyPr/>
                        <a:lstStyle/>
                        <a:p>
                          <a:endParaRPr lang="nl-NL"/>
                        </a:p>
                      </a:txBody>
                      <a:tcPr marL="66562" marR="66562" marT="33281" marB="33281">
                        <a:blipFill>
                          <a:blip r:embed="rId2"/>
                          <a:stretch>
                            <a:fillRect l="-100926" t="-1017460" r="-700926" b="-3175"/>
                          </a:stretch>
                        </a:blipFill>
                      </a:tcPr>
                    </a:tc>
                    <a:tc>
                      <a:txBody>
                        <a:bodyPr/>
                        <a:lstStyle/>
                        <a:p>
                          <a:endParaRPr lang="nl-NL"/>
                        </a:p>
                      </a:txBody>
                      <a:tcPr marL="66562" marR="66562" marT="33281" marB="33281">
                        <a:blipFill>
                          <a:blip r:embed="rId2"/>
                          <a:stretch>
                            <a:fillRect l="-200926" t="-1017460" r="-600926" b="-3175"/>
                          </a:stretch>
                        </a:blipFill>
                      </a:tcPr>
                    </a:tc>
                    <a:tc>
                      <a:txBody>
                        <a:bodyPr/>
                        <a:lstStyle/>
                        <a:p>
                          <a:endParaRPr lang="nl-NL"/>
                        </a:p>
                      </a:txBody>
                      <a:tcPr marL="72110" marR="72110" marT="36055" marB="36055">
                        <a:blipFill>
                          <a:blip r:embed="rId2"/>
                          <a:stretch>
                            <a:fillRect l="-300926" t="-1017460" r="-500926" b="-3175"/>
                          </a:stretch>
                        </a:blipFill>
                      </a:tcPr>
                    </a:tc>
                    <a:tc>
                      <a:txBody>
                        <a:bodyPr/>
                        <a:lstStyle/>
                        <a:p>
                          <a:endParaRPr lang="nl-NL"/>
                        </a:p>
                      </a:txBody>
                      <a:tcPr marL="66562" marR="66562" marT="33281" marB="33281">
                        <a:blipFill>
                          <a:blip r:embed="rId2"/>
                          <a:stretch>
                            <a:fillRect l="-404673" t="-1017460" r="-405607" b="-3175"/>
                          </a:stretch>
                        </a:blipFill>
                      </a:tcPr>
                    </a:tc>
                    <a:tc>
                      <a:txBody>
                        <a:bodyPr/>
                        <a:lstStyle/>
                        <a:p>
                          <a:pPr algn="ctr"/>
                          <a:r>
                            <a:rPr lang="en-GB" sz="1500" dirty="0">
                              <a:solidFill>
                                <a:schemeClr val="tx1"/>
                              </a:solidFill>
                            </a:rPr>
                            <a:t>3</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4</a:t>
                          </a:r>
                          <a:endParaRPr lang="nl-NL" sz="1500" dirty="0">
                            <a:solidFill>
                              <a:schemeClr val="tx1"/>
                            </a:solidFill>
                          </a:endParaRPr>
                        </a:p>
                      </a:txBody>
                      <a:tcPr marL="66562" marR="66562" marT="33281" marB="33281">
                        <a:noFill/>
                      </a:tcPr>
                    </a:tc>
                    <a:tc>
                      <a:txBody>
                        <a:bodyPr/>
                        <a:lstStyle/>
                        <a:p>
                          <a:pPr algn="ctr"/>
                          <a:r>
                            <a:rPr lang="en-GB" sz="1500" dirty="0">
                              <a:solidFill>
                                <a:schemeClr val="tx1"/>
                              </a:solidFill>
                            </a:rPr>
                            <a:t>…</a:t>
                          </a:r>
                          <a:endParaRPr lang="nl-NL" sz="1500" dirty="0">
                            <a:solidFill>
                              <a:schemeClr val="tx1"/>
                            </a:solidFill>
                          </a:endParaRPr>
                        </a:p>
                      </a:txBody>
                      <a:tcPr marL="66562" marR="66562" marT="33281" marB="33281">
                        <a:noFill/>
                      </a:tcPr>
                    </a:tc>
                    <a:tc>
                      <a:txBody>
                        <a:bodyPr/>
                        <a:lstStyle/>
                        <a:p>
                          <a:pPr algn="ctr"/>
                          <a:r>
                            <a:rPr lang="en-GB" sz="1500" dirty="0"/>
                            <a:t>6</a:t>
                          </a:r>
                          <a:endParaRPr lang="nl-NL" sz="1500" dirty="0"/>
                        </a:p>
                      </a:txBody>
                      <a:tcPr marL="66562" marR="66562" marT="33281" marB="33281">
                        <a:noFill/>
                      </a:tcPr>
                    </a:tc>
                    <a:extLst>
                      <a:ext uri="{0D108BD9-81ED-4DB2-BD59-A6C34878D82A}">
                        <a16:rowId xmlns:a16="http://schemas.microsoft.com/office/drawing/2014/main" val="3378232694"/>
                      </a:ext>
                    </a:extLst>
                  </a:tr>
                </a:tbl>
              </a:graphicData>
            </a:graphic>
          </p:graphicFrame>
        </mc:Fallback>
      </mc:AlternateContent>
      <p:cxnSp>
        <p:nvCxnSpPr>
          <p:cNvPr id="4" name="Straight Connector 3">
            <a:extLst>
              <a:ext uri="{FF2B5EF4-FFF2-40B4-BE49-F238E27FC236}">
                <a16:creationId xmlns:a16="http://schemas.microsoft.com/office/drawing/2014/main" id="{96137F44-C657-4A91-0F4D-E0D618331BBE}"/>
              </a:ext>
            </a:extLst>
          </p:cNvPr>
          <p:cNvCxnSpPr>
            <a:cxnSpLocks/>
          </p:cNvCxnSpPr>
          <p:nvPr/>
        </p:nvCxnSpPr>
        <p:spPr>
          <a:xfrm>
            <a:off x="719655" y="3427733"/>
            <a:ext cx="5913342"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6D1BA4C-8634-13D8-D47A-EE6BA0D4AF7D}"/>
                  </a:ext>
                </a:extLst>
              </p:cNvPr>
              <p:cNvSpPr txBox="1"/>
              <p:nvPr/>
            </p:nvSpPr>
            <p:spPr>
              <a:xfrm>
                <a:off x="6371377" y="1962332"/>
                <a:ext cx="6097508" cy="117262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GB" sz="2400" b="0" i="1" smtClean="0">
                              <a:solidFill>
                                <a:schemeClr val="accent1"/>
                              </a:solidFill>
                              <a:latin typeface="Cambria Math" panose="02040503050406030204" pitchFamily="18" charset="0"/>
                            </a:rPr>
                          </m:ctrlPr>
                        </m:sSubPr>
                        <m:e>
                          <m:r>
                            <a:rPr lang="en-GB" sz="2400" b="0" i="1" smtClean="0">
                              <a:solidFill>
                                <a:schemeClr val="accent1"/>
                              </a:solidFill>
                              <a:latin typeface="Cambria Math" panose="02040503050406030204" pitchFamily="18" charset="0"/>
                            </a:rPr>
                            <m:t>𝑌</m:t>
                          </m:r>
                        </m:e>
                        <m:sub>
                          <m:r>
                            <a:rPr lang="en-GB" sz="2400" b="0" i="1" smtClean="0">
                              <a:solidFill>
                                <a:schemeClr val="accent1"/>
                              </a:solidFill>
                              <a:latin typeface="Cambria Math" panose="02040503050406030204" pitchFamily="18" charset="0"/>
                            </a:rPr>
                            <m:t>𝑡</m:t>
                          </m:r>
                        </m:sub>
                      </m:sSub>
                      <m:r>
                        <a:rPr lang="en-US" sz="2400" b="0" i="1" smtClean="0">
                          <a:solidFill>
                            <a:srgbClr val="404040"/>
                          </a:solidFill>
                          <a:latin typeface="Cambria Math" panose="02040503050406030204" pitchFamily="18" charset="0"/>
                        </a:rPr>
                        <m:t>= </m:t>
                      </m:r>
                      <m:nary>
                        <m:naryPr>
                          <m:chr m:val="∑"/>
                          <m:ctrlPr>
                            <a:rPr lang="en-US" sz="2400" b="0" i="1" smtClean="0">
                              <a:solidFill>
                                <a:srgbClr val="404040"/>
                              </a:solidFill>
                              <a:latin typeface="Cambria Math" panose="02040503050406030204" pitchFamily="18" charset="0"/>
                            </a:rPr>
                          </m:ctrlPr>
                        </m:naryPr>
                        <m:sub>
                          <m:r>
                            <m:rPr>
                              <m:brk m:alnAt="23"/>
                            </m:rPr>
                            <a:rPr lang="en-US" sz="2400" b="0" i="1" smtClean="0">
                              <a:solidFill>
                                <a:srgbClr val="404040"/>
                              </a:solidFill>
                              <a:latin typeface="Cambria Math" panose="02040503050406030204" pitchFamily="18" charset="0"/>
                            </a:rPr>
                            <m:t>𝑗</m:t>
                          </m:r>
                          <m:r>
                            <a:rPr lang="en-US" sz="2400" b="0" i="1" smtClean="0">
                              <a:solidFill>
                                <a:srgbClr val="404040"/>
                              </a:solidFill>
                              <a:latin typeface="Cambria Math" panose="02040503050406030204" pitchFamily="18" charset="0"/>
                            </a:rPr>
                            <m:t>=1</m:t>
                          </m:r>
                        </m:sub>
                        <m:sup>
                          <m:r>
                            <a:rPr lang="en-US" sz="2400" b="0" i="1" smtClean="0">
                              <a:solidFill>
                                <a:srgbClr val="404040"/>
                              </a:solidFill>
                              <a:latin typeface="Cambria Math" panose="02040503050406030204" pitchFamily="18" charset="0"/>
                            </a:rPr>
                            <m:t>𝐽</m:t>
                          </m:r>
                        </m:sup>
                        <m:e>
                          <m:acc>
                            <m:accPr>
                              <m:chr m:val="̂"/>
                              <m:ctrlPr>
                                <a:rPr lang="en-GB" sz="2400" b="0" i="1" smtClean="0">
                                  <a:solidFill>
                                    <a:schemeClr val="accent6"/>
                                  </a:solidFill>
                                  <a:latin typeface="Cambria Math" panose="02040503050406030204" pitchFamily="18" charset="0"/>
                                </a:rPr>
                              </m:ctrlPr>
                            </m:accPr>
                            <m:e>
                              <m:sSub>
                                <m:sSubPr>
                                  <m:ctrlPr>
                                    <a:rPr lang="en-GB" sz="2400" b="0" i="1" smtClean="0">
                                      <a:solidFill>
                                        <a:schemeClr val="accent6"/>
                                      </a:solidFill>
                                      <a:latin typeface="Cambria Math" panose="02040503050406030204" pitchFamily="18" charset="0"/>
                                    </a:rPr>
                                  </m:ctrlPr>
                                </m:sSubPr>
                                <m:e>
                                  <m:r>
                                    <a:rPr lang="en-GB" sz="2400" b="0" i="1" smtClean="0">
                                      <a:solidFill>
                                        <a:schemeClr val="accent6"/>
                                      </a:solidFill>
                                      <a:latin typeface="Cambria Math" panose="02040503050406030204" pitchFamily="18" charset="0"/>
                                    </a:rPr>
                                    <m:t>𝑤</m:t>
                                  </m:r>
                                </m:e>
                                <m:sub>
                                  <m:r>
                                    <a:rPr lang="en-GB" sz="2400" b="0" i="1" smtClean="0">
                                      <a:solidFill>
                                        <a:schemeClr val="accent6"/>
                                      </a:solidFill>
                                      <a:latin typeface="Cambria Math" panose="02040503050406030204" pitchFamily="18" charset="0"/>
                                    </a:rPr>
                                    <m:t>𝑗</m:t>
                                  </m:r>
                                </m:sub>
                              </m:sSub>
                            </m:e>
                          </m:acc>
                          <m:sSub>
                            <m:sSubPr>
                              <m:ctrlPr>
                                <a:rPr lang="en-US" sz="2400" b="0" i="1" smtClean="0">
                                  <a:solidFill>
                                    <a:srgbClr val="404040"/>
                                  </a:solidFill>
                                  <a:latin typeface="Cambria Math" panose="02040503050406030204" pitchFamily="18" charset="0"/>
                                </a:rPr>
                              </m:ctrlPr>
                            </m:sSubPr>
                            <m:e>
                              <m:r>
                                <a:rPr lang="en-US" sz="2400" b="0" i="1" smtClean="0">
                                  <a:solidFill>
                                    <a:srgbClr val="404040"/>
                                  </a:solidFill>
                                  <a:latin typeface="Cambria Math" panose="02040503050406030204" pitchFamily="18" charset="0"/>
                                </a:rPr>
                                <m:t>𝐶</m:t>
                              </m:r>
                            </m:e>
                            <m:sub>
                              <m:r>
                                <a:rPr lang="en-US" sz="2400" b="0" i="1" smtClean="0">
                                  <a:solidFill>
                                    <a:srgbClr val="404040"/>
                                  </a:solidFill>
                                  <a:latin typeface="Cambria Math" panose="02040503050406030204" pitchFamily="18" charset="0"/>
                                </a:rPr>
                                <m:t>𝑗𝑡</m:t>
                              </m:r>
                            </m:sub>
                          </m:sSub>
                        </m:e>
                      </m:nary>
                    </m:oMath>
                  </m:oMathPara>
                </a14:m>
                <a:endParaRPr lang="nl-NL" dirty="0"/>
              </a:p>
            </p:txBody>
          </p:sp>
        </mc:Choice>
        <mc:Fallback xmlns="">
          <p:sp>
            <p:nvSpPr>
              <p:cNvPr id="6" name="TextBox 5">
                <a:extLst>
                  <a:ext uri="{FF2B5EF4-FFF2-40B4-BE49-F238E27FC236}">
                    <a16:creationId xmlns:a16="http://schemas.microsoft.com/office/drawing/2014/main" id="{56D1BA4C-8634-13D8-D47A-EE6BA0D4AF7D}"/>
                  </a:ext>
                </a:extLst>
              </p:cNvPr>
              <p:cNvSpPr txBox="1">
                <a:spLocks noRot="1" noChangeAspect="1" noMove="1" noResize="1" noEditPoints="1" noAdjustHandles="1" noChangeArrowheads="1" noChangeShapeType="1" noTextEdit="1"/>
              </p:cNvSpPr>
              <p:nvPr/>
            </p:nvSpPr>
            <p:spPr>
              <a:xfrm>
                <a:off x="6371377" y="1962332"/>
                <a:ext cx="6097508" cy="1172629"/>
              </a:xfrm>
              <a:prstGeom prst="rect">
                <a:avLst/>
              </a:prstGeom>
              <a:blipFill>
                <a:blip r:embed="rId3"/>
                <a:stretch>
                  <a:fillRect/>
                </a:stretch>
              </a:blipFill>
            </p:spPr>
            <p:txBody>
              <a:bodyPr/>
              <a:lstStyle/>
              <a:p>
                <a:r>
                  <a:rPr lang="nl-NL">
                    <a:noFill/>
                  </a:rPr>
                  <a:t> </a:t>
                </a:r>
              </a:p>
            </p:txBody>
          </p:sp>
        </mc:Fallback>
      </mc:AlternateContent>
      <p:sp>
        <p:nvSpPr>
          <p:cNvPr id="7" name="Rectangle 6">
            <a:extLst>
              <a:ext uri="{FF2B5EF4-FFF2-40B4-BE49-F238E27FC236}">
                <a16:creationId xmlns:a16="http://schemas.microsoft.com/office/drawing/2014/main" id="{99BBC9B1-5396-7C3F-D122-95507E1D1BE0}"/>
              </a:ext>
            </a:extLst>
          </p:cNvPr>
          <p:cNvSpPr/>
          <p:nvPr/>
        </p:nvSpPr>
        <p:spPr>
          <a:xfrm>
            <a:off x="2687782" y="1711875"/>
            <a:ext cx="662000" cy="1715857"/>
          </a:xfrm>
          <a:prstGeom prst="rect">
            <a:avLst/>
          </a:prstGeom>
          <a:noFill/>
          <a:ln w="412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solidFill>
                <a:schemeClr val="accent6"/>
              </a:solidFill>
            </a:endParaRPr>
          </a:p>
        </p:txBody>
      </p:sp>
      <p:cxnSp>
        <p:nvCxnSpPr>
          <p:cNvPr id="8" name="Straight Arrow Connector 7">
            <a:extLst>
              <a:ext uri="{FF2B5EF4-FFF2-40B4-BE49-F238E27FC236}">
                <a16:creationId xmlns:a16="http://schemas.microsoft.com/office/drawing/2014/main" id="{2B848A47-ED88-A533-A21E-9C19FD5F82D2}"/>
              </a:ext>
            </a:extLst>
          </p:cNvPr>
          <p:cNvCxnSpPr>
            <a:cxnSpLocks/>
          </p:cNvCxnSpPr>
          <p:nvPr/>
        </p:nvCxnSpPr>
        <p:spPr>
          <a:xfrm>
            <a:off x="6632996" y="2569804"/>
            <a:ext cx="1397428" cy="0"/>
          </a:xfrm>
          <a:prstGeom prst="straightConnector1">
            <a:avLst/>
          </a:prstGeom>
          <a:ln w="63500">
            <a:solidFill>
              <a:schemeClr val="accent6"/>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9BCC6BF8-A92E-A8EB-DE26-EC508272BB09}"/>
              </a:ext>
            </a:extLst>
          </p:cNvPr>
          <p:cNvSpPr/>
          <p:nvPr/>
        </p:nvSpPr>
        <p:spPr>
          <a:xfrm>
            <a:off x="4011781" y="1711875"/>
            <a:ext cx="2621215" cy="1715857"/>
          </a:xfrm>
          <a:prstGeom prst="rect">
            <a:avLst/>
          </a:prstGeom>
          <a:noFill/>
          <a:ln w="412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solidFill>
                <a:schemeClr val="accent6"/>
              </a:solidFill>
            </a:endParaRPr>
          </a:p>
        </p:txBody>
      </p:sp>
      <p:sp>
        <p:nvSpPr>
          <p:cNvPr id="13" name="TextBox 12">
            <a:extLst>
              <a:ext uri="{FF2B5EF4-FFF2-40B4-BE49-F238E27FC236}">
                <a16:creationId xmlns:a16="http://schemas.microsoft.com/office/drawing/2014/main" id="{BF610C99-CDC8-4A6C-DFE7-8400B13C63A2}"/>
              </a:ext>
            </a:extLst>
          </p:cNvPr>
          <p:cNvSpPr txBox="1"/>
          <p:nvPr/>
        </p:nvSpPr>
        <p:spPr>
          <a:xfrm>
            <a:off x="8492482" y="1527209"/>
            <a:ext cx="2290527" cy="369332"/>
          </a:xfrm>
          <a:prstGeom prst="rect">
            <a:avLst/>
          </a:prstGeom>
          <a:noFill/>
        </p:spPr>
        <p:txBody>
          <a:bodyPr wrap="square" rtlCol="0">
            <a:spAutoFit/>
          </a:bodyPr>
          <a:lstStyle/>
          <a:p>
            <a:r>
              <a:rPr lang="en-GB" dirty="0">
                <a:solidFill>
                  <a:schemeClr val="accent6"/>
                </a:solidFill>
              </a:rPr>
              <a:t>Estimate Weights</a:t>
            </a:r>
            <a:endParaRPr lang="nl-NL" dirty="0">
              <a:solidFill>
                <a:schemeClr val="accent6"/>
              </a:solidFill>
            </a:endParaRPr>
          </a:p>
        </p:txBody>
      </p:sp>
      <p:sp>
        <p:nvSpPr>
          <p:cNvPr id="2" name="Rectangle 1">
            <a:extLst>
              <a:ext uri="{FF2B5EF4-FFF2-40B4-BE49-F238E27FC236}">
                <a16:creationId xmlns:a16="http://schemas.microsoft.com/office/drawing/2014/main" id="{D8F7E866-46F0-82D6-588E-956A98A13D2E}"/>
              </a:ext>
            </a:extLst>
          </p:cNvPr>
          <p:cNvSpPr/>
          <p:nvPr/>
        </p:nvSpPr>
        <p:spPr>
          <a:xfrm>
            <a:off x="4011780" y="3444784"/>
            <a:ext cx="2621215" cy="1860451"/>
          </a:xfrm>
          <a:prstGeom prst="rect">
            <a:avLst/>
          </a:prstGeom>
          <a:noFill/>
          <a:ln w="412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solidFill>
                <a:srgbClr val="7030A0"/>
              </a:solidFill>
            </a:endParaRP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3E028906-2D94-B74C-E7BA-A67FB1F48E87}"/>
                  </a:ext>
                </a:extLst>
              </p:cNvPr>
              <p:cNvSpPr txBox="1"/>
              <p:nvPr/>
            </p:nvSpPr>
            <p:spPr>
              <a:xfrm>
                <a:off x="10936610" y="2406913"/>
                <a:ext cx="82929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800" b="0" i="1" smtClean="0">
                          <a:solidFill>
                            <a:srgbClr val="404040"/>
                          </a:solidFill>
                          <a:latin typeface="Cambria Math" panose="02040503050406030204" pitchFamily="18" charset="0"/>
                        </a:rPr>
                        <m:t>𝑡</m:t>
                      </m:r>
                      <m:r>
                        <a:rPr lang="en-GB" sz="1800" b="0" i="1" smtClean="0">
                          <a:solidFill>
                            <a:srgbClr val="404040"/>
                          </a:solidFill>
                          <a:latin typeface="Cambria Math" panose="02040503050406030204" pitchFamily="18" charset="0"/>
                        </a:rPr>
                        <m:t>&lt;</m:t>
                      </m:r>
                      <m:sSub>
                        <m:sSubPr>
                          <m:ctrlPr>
                            <a:rPr lang="en-US" sz="1800" b="0" i="1" smtClean="0">
                              <a:solidFill>
                                <a:srgbClr val="404040"/>
                              </a:solidFill>
                              <a:latin typeface="Cambria Math" panose="02040503050406030204" pitchFamily="18" charset="0"/>
                            </a:rPr>
                          </m:ctrlPr>
                        </m:sSubPr>
                        <m:e>
                          <m:r>
                            <a:rPr lang="en-US" sz="1800" b="0" i="1" smtClean="0">
                              <a:solidFill>
                                <a:srgbClr val="404040"/>
                              </a:solidFill>
                              <a:latin typeface="Cambria Math" panose="02040503050406030204" pitchFamily="18" charset="0"/>
                            </a:rPr>
                            <m:t>𝑇</m:t>
                          </m:r>
                        </m:e>
                        <m:sub>
                          <m:r>
                            <a:rPr lang="en-US" sz="1800" b="0" i="1" smtClean="0">
                              <a:solidFill>
                                <a:srgbClr val="404040"/>
                              </a:solidFill>
                              <a:latin typeface="Cambria Math" panose="02040503050406030204" pitchFamily="18" charset="0"/>
                            </a:rPr>
                            <m:t>0</m:t>
                          </m:r>
                        </m:sub>
                      </m:sSub>
                    </m:oMath>
                  </m:oMathPara>
                </a14:m>
                <a:endParaRPr lang="nl-NL" dirty="0"/>
              </a:p>
            </p:txBody>
          </p:sp>
        </mc:Choice>
        <mc:Fallback xmlns="">
          <p:sp>
            <p:nvSpPr>
              <p:cNvPr id="5" name="TextBox 4">
                <a:extLst>
                  <a:ext uri="{FF2B5EF4-FFF2-40B4-BE49-F238E27FC236}">
                    <a16:creationId xmlns:a16="http://schemas.microsoft.com/office/drawing/2014/main" id="{3E028906-2D94-B74C-E7BA-A67FB1F48E87}"/>
                  </a:ext>
                </a:extLst>
              </p:cNvPr>
              <p:cNvSpPr txBox="1">
                <a:spLocks noRot="1" noChangeAspect="1" noMove="1" noResize="1" noEditPoints="1" noAdjustHandles="1" noChangeArrowheads="1" noChangeShapeType="1" noTextEdit="1"/>
              </p:cNvSpPr>
              <p:nvPr/>
            </p:nvSpPr>
            <p:spPr>
              <a:xfrm>
                <a:off x="10936610" y="2406913"/>
                <a:ext cx="829291" cy="369332"/>
              </a:xfrm>
              <a:prstGeom prst="rect">
                <a:avLst/>
              </a:prstGeom>
              <a:blipFill>
                <a:blip r:embed="rId4"/>
                <a:stretch>
                  <a:fillRect/>
                </a:stretch>
              </a:blipFill>
            </p:spPr>
            <p:txBody>
              <a:bodyPr/>
              <a:lstStyle/>
              <a:p>
                <a:r>
                  <a:rPr lang="nl-NL">
                    <a:noFill/>
                  </a:rPr>
                  <a:t> </a:t>
                </a:r>
              </a:p>
            </p:txBody>
          </p:sp>
        </mc:Fallback>
      </mc:AlternateContent>
      <p:cxnSp>
        <p:nvCxnSpPr>
          <p:cNvPr id="10" name="Straight Arrow Connector 9">
            <a:extLst>
              <a:ext uri="{FF2B5EF4-FFF2-40B4-BE49-F238E27FC236}">
                <a16:creationId xmlns:a16="http://schemas.microsoft.com/office/drawing/2014/main" id="{F6B022EC-BA68-1E89-B2E6-8DEC23B9DB8A}"/>
              </a:ext>
            </a:extLst>
          </p:cNvPr>
          <p:cNvCxnSpPr>
            <a:cxnSpLocks/>
          </p:cNvCxnSpPr>
          <p:nvPr/>
        </p:nvCxnSpPr>
        <p:spPr>
          <a:xfrm>
            <a:off x="9840009" y="3185859"/>
            <a:ext cx="0" cy="751659"/>
          </a:xfrm>
          <a:prstGeom prst="straightConnector1">
            <a:avLst/>
          </a:prstGeom>
          <a:ln w="317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C5D30ADD-32F7-B9D1-4FAA-EB47C8BB4FD3}"/>
                  </a:ext>
                </a:extLst>
              </p:cNvPr>
              <p:cNvSpPr txBox="1"/>
              <p:nvPr/>
            </p:nvSpPr>
            <p:spPr>
              <a:xfrm>
                <a:off x="6371377" y="3856604"/>
                <a:ext cx="6097508" cy="117262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n-GB" sz="2400" b="0" i="1" smtClean="0">
                              <a:solidFill>
                                <a:srgbClr val="7030A0"/>
                              </a:solidFill>
                              <a:latin typeface="Cambria Math" panose="02040503050406030204" pitchFamily="18" charset="0"/>
                            </a:rPr>
                          </m:ctrlPr>
                        </m:accPr>
                        <m:e>
                          <m:sSubSup>
                            <m:sSubSupPr>
                              <m:ctrlPr>
                                <a:rPr lang="en-GB" sz="2400" b="0" i="1" smtClean="0">
                                  <a:solidFill>
                                    <a:srgbClr val="7030A0"/>
                                  </a:solidFill>
                                  <a:latin typeface="Cambria Math" panose="02040503050406030204" pitchFamily="18" charset="0"/>
                                </a:rPr>
                              </m:ctrlPr>
                            </m:sSubSupPr>
                            <m:e>
                              <m:r>
                                <a:rPr lang="en-GB" sz="2400" b="0" i="1" smtClean="0">
                                  <a:solidFill>
                                    <a:srgbClr val="7030A0"/>
                                  </a:solidFill>
                                  <a:latin typeface="Cambria Math" panose="02040503050406030204" pitchFamily="18" charset="0"/>
                                </a:rPr>
                                <m:t>𝑌</m:t>
                              </m:r>
                            </m:e>
                            <m:sub>
                              <m:r>
                                <a:rPr lang="en-GB" sz="2400" b="0" i="1" smtClean="0">
                                  <a:solidFill>
                                    <a:srgbClr val="7030A0"/>
                                  </a:solidFill>
                                  <a:latin typeface="Cambria Math" panose="02040503050406030204" pitchFamily="18" charset="0"/>
                                </a:rPr>
                                <m:t>𝑡</m:t>
                              </m:r>
                            </m:sub>
                            <m:sup>
                              <m:r>
                                <a:rPr lang="en-GB" sz="2400" b="0" i="1" smtClean="0">
                                  <a:solidFill>
                                    <a:srgbClr val="7030A0"/>
                                  </a:solidFill>
                                  <a:latin typeface="Cambria Math" panose="02040503050406030204" pitchFamily="18" charset="0"/>
                                </a:rPr>
                                <m:t>0</m:t>
                              </m:r>
                            </m:sup>
                          </m:sSubSup>
                        </m:e>
                      </m:acc>
                      <m:r>
                        <a:rPr lang="en-US" sz="2400" b="0" i="1" smtClean="0">
                          <a:solidFill>
                            <a:srgbClr val="404040"/>
                          </a:solidFill>
                          <a:latin typeface="Cambria Math" panose="02040503050406030204" pitchFamily="18" charset="0"/>
                        </a:rPr>
                        <m:t>= </m:t>
                      </m:r>
                      <m:nary>
                        <m:naryPr>
                          <m:chr m:val="∑"/>
                          <m:ctrlPr>
                            <a:rPr lang="en-US" sz="2400" b="0" i="1" smtClean="0">
                              <a:solidFill>
                                <a:srgbClr val="404040"/>
                              </a:solidFill>
                              <a:latin typeface="Cambria Math" panose="02040503050406030204" pitchFamily="18" charset="0"/>
                            </a:rPr>
                          </m:ctrlPr>
                        </m:naryPr>
                        <m:sub>
                          <m:r>
                            <m:rPr>
                              <m:brk m:alnAt="23"/>
                            </m:rPr>
                            <a:rPr lang="en-US" sz="2400" b="0" i="1" smtClean="0">
                              <a:solidFill>
                                <a:srgbClr val="404040"/>
                              </a:solidFill>
                              <a:latin typeface="Cambria Math" panose="02040503050406030204" pitchFamily="18" charset="0"/>
                            </a:rPr>
                            <m:t>𝑗</m:t>
                          </m:r>
                          <m:r>
                            <a:rPr lang="en-US" sz="2400" b="0" i="1" smtClean="0">
                              <a:solidFill>
                                <a:srgbClr val="404040"/>
                              </a:solidFill>
                              <a:latin typeface="Cambria Math" panose="02040503050406030204" pitchFamily="18" charset="0"/>
                            </a:rPr>
                            <m:t>=1</m:t>
                          </m:r>
                        </m:sub>
                        <m:sup>
                          <m:r>
                            <a:rPr lang="en-US" sz="2400" b="0" i="1" smtClean="0">
                              <a:solidFill>
                                <a:srgbClr val="404040"/>
                              </a:solidFill>
                              <a:latin typeface="Cambria Math" panose="02040503050406030204" pitchFamily="18" charset="0"/>
                            </a:rPr>
                            <m:t>𝐽</m:t>
                          </m:r>
                        </m:sup>
                        <m:e>
                          <m:acc>
                            <m:accPr>
                              <m:chr m:val="̂"/>
                              <m:ctrlPr>
                                <a:rPr lang="en-GB" sz="2400" b="0" i="1" smtClean="0">
                                  <a:solidFill>
                                    <a:schemeClr val="accent6"/>
                                  </a:solidFill>
                                  <a:latin typeface="Cambria Math" panose="02040503050406030204" pitchFamily="18" charset="0"/>
                                </a:rPr>
                              </m:ctrlPr>
                            </m:accPr>
                            <m:e>
                              <m:sSub>
                                <m:sSubPr>
                                  <m:ctrlPr>
                                    <a:rPr lang="en-GB" sz="2400" b="0" i="1" smtClean="0">
                                      <a:solidFill>
                                        <a:schemeClr val="accent6"/>
                                      </a:solidFill>
                                      <a:latin typeface="Cambria Math" panose="02040503050406030204" pitchFamily="18" charset="0"/>
                                    </a:rPr>
                                  </m:ctrlPr>
                                </m:sSubPr>
                                <m:e>
                                  <m:r>
                                    <a:rPr lang="en-GB" sz="2400" b="0" i="1" smtClean="0">
                                      <a:solidFill>
                                        <a:schemeClr val="accent6"/>
                                      </a:solidFill>
                                      <a:latin typeface="Cambria Math" panose="02040503050406030204" pitchFamily="18" charset="0"/>
                                    </a:rPr>
                                    <m:t>𝑤</m:t>
                                  </m:r>
                                </m:e>
                                <m:sub>
                                  <m:r>
                                    <a:rPr lang="en-GB" sz="2400" b="0" i="1" smtClean="0">
                                      <a:solidFill>
                                        <a:schemeClr val="accent6"/>
                                      </a:solidFill>
                                      <a:latin typeface="Cambria Math" panose="02040503050406030204" pitchFamily="18" charset="0"/>
                                    </a:rPr>
                                    <m:t>𝑗</m:t>
                                  </m:r>
                                </m:sub>
                              </m:sSub>
                            </m:e>
                          </m:acc>
                          <m:sSub>
                            <m:sSubPr>
                              <m:ctrlPr>
                                <a:rPr lang="en-US" sz="2400" b="0" i="1" smtClean="0">
                                  <a:solidFill>
                                    <a:srgbClr val="7030A0"/>
                                  </a:solidFill>
                                  <a:latin typeface="Cambria Math" panose="02040503050406030204" pitchFamily="18" charset="0"/>
                                </a:rPr>
                              </m:ctrlPr>
                            </m:sSubPr>
                            <m:e>
                              <m:r>
                                <a:rPr lang="en-US" sz="2400" b="0" i="1" smtClean="0">
                                  <a:solidFill>
                                    <a:srgbClr val="7030A0"/>
                                  </a:solidFill>
                                  <a:latin typeface="Cambria Math" panose="02040503050406030204" pitchFamily="18" charset="0"/>
                                </a:rPr>
                                <m:t>𝐶</m:t>
                              </m:r>
                            </m:e>
                            <m:sub>
                              <m:r>
                                <a:rPr lang="en-US" sz="2400" b="0" i="1" smtClean="0">
                                  <a:solidFill>
                                    <a:srgbClr val="7030A0"/>
                                  </a:solidFill>
                                  <a:latin typeface="Cambria Math" panose="02040503050406030204" pitchFamily="18" charset="0"/>
                                </a:rPr>
                                <m:t>𝑗𝑡</m:t>
                              </m:r>
                            </m:sub>
                          </m:sSub>
                        </m:e>
                      </m:nary>
                    </m:oMath>
                  </m:oMathPara>
                </a14:m>
                <a:endParaRPr lang="nl-NL" dirty="0"/>
              </a:p>
            </p:txBody>
          </p:sp>
        </mc:Choice>
        <mc:Fallback xmlns="">
          <p:sp>
            <p:nvSpPr>
              <p:cNvPr id="12" name="TextBox 11">
                <a:extLst>
                  <a:ext uri="{FF2B5EF4-FFF2-40B4-BE49-F238E27FC236}">
                    <a16:creationId xmlns:a16="http://schemas.microsoft.com/office/drawing/2014/main" id="{C5D30ADD-32F7-B9D1-4FAA-EB47C8BB4FD3}"/>
                  </a:ext>
                </a:extLst>
              </p:cNvPr>
              <p:cNvSpPr txBox="1">
                <a:spLocks noRot="1" noChangeAspect="1" noMove="1" noResize="1" noEditPoints="1" noAdjustHandles="1" noChangeArrowheads="1" noChangeShapeType="1" noTextEdit="1"/>
              </p:cNvSpPr>
              <p:nvPr/>
            </p:nvSpPr>
            <p:spPr>
              <a:xfrm>
                <a:off x="6371377" y="3856604"/>
                <a:ext cx="6097508" cy="1172629"/>
              </a:xfrm>
              <a:prstGeom prst="rect">
                <a:avLst/>
              </a:prstGeom>
              <a:blipFill>
                <a:blip r:embed="rId5"/>
                <a:stretch>
                  <a:fillRect/>
                </a:stretch>
              </a:blipFill>
            </p:spPr>
            <p:txBody>
              <a:bodyPr/>
              <a:lstStyle/>
              <a:p>
                <a:r>
                  <a:rPr lang="nl-NL">
                    <a:noFill/>
                  </a:rPr>
                  <a:t> </a:t>
                </a:r>
              </a:p>
            </p:txBody>
          </p:sp>
        </mc:Fallback>
      </mc:AlternateContent>
      <p:cxnSp>
        <p:nvCxnSpPr>
          <p:cNvPr id="14" name="Straight Arrow Connector 13">
            <a:extLst>
              <a:ext uri="{FF2B5EF4-FFF2-40B4-BE49-F238E27FC236}">
                <a16:creationId xmlns:a16="http://schemas.microsoft.com/office/drawing/2014/main" id="{D5A227AA-10FF-8D7C-D66F-7F035146ABDF}"/>
              </a:ext>
            </a:extLst>
          </p:cNvPr>
          <p:cNvCxnSpPr>
            <a:cxnSpLocks/>
          </p:cNvCxnSpPr>
          <p:nvPr/>
        </p:nvCxnSpPr>
        <p:spPr>
          <a:xfrm flipH="1">
            <a:off x="3349782" y="4460039"/>
            <a:ext cx="4701467" cy="0"/>
          </a:xfrm>
          <a:prstGeom prst="straightConnector1">
            <a:avLst/>
          </a:prstGeom>
          <a:ln w="63500">
            <a:solidFill>
              <a:srgbClr val="7030A0"/>
            </a:solidFill>
            <a:prstDash val="sysDash"/>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1E83FCC5-5644-4A64-33CE-CEB60ABDB79E}"/>
                  </a:ext>
                </a:extLst>
              </p:cNvPr>
              <p:cNvSpPr txBox="1"/>
              <p:nvPr/>
            </p:nvSpPr>
            <p:spPr>
              <a:xfrm>
                <a:off x="2570095" y="5792897"/>
                <a:ext cx="6260840" cy="685059"/>
              </a:xfrm>
              <a:prstGeom prst="rect">
                <a:avLst/>
              </a:prstGeom>
              <a:noFill/>
            </p:spPr>
            <p:txBody>
              <a:bodyPr wrap="square">
                <a:spAutoFit/>
              </a:bodyPr>
              <a:lstStyle/>
              <a:p>
                <a:pPr marL="0" lvl="0" indent="0">
                  <a:buNone/>
                </a:pPr>
                <a14:m>
                  <m:oMathPara xmlns:m="http://schemas.openxmlformats.org/officeDocument/2006/math">
                    <m:oMathParaPr>
                      <m:jc m:val="centerGroup"/>
                    </m:oMathParaPr>
                    <m:oMath xmlns:m="http://schemas.openxmlformats.org/officeDocument/2006/math">
                      <m:acc>
                        <m:accPr>
                          <m:chr m:val="̂"/>
                          <m:ctrlPr>
                            <a:rPr lang="en-GB" sz="3200" b="0" i="1" smtClean="0">
                              <a:solidFill>
                                <a:srgbClr val="404040"/>
                              </a:solidFill>
                              <a:latin typeface="Cambria Math" panose="02040503050406030204" pitchFamily="18" charset="0"/>
                            </a:rPr>
                          </m:ctrlPr>
                        </m:accPr>
                        <m:e>
                          <m:r>
                            <a:rPr lang="en-GB" sz="3200" b="0" i="1" smtClean="0">
                              <a:solidFill>
                                <a:srgbClr val="404040"/>
                              </a:solidFill>
                              <a:latin typeface="Cambria Math" panose="02040503050406030204" pitchFamily="18" charset="0"/>
                            </a:rPr>
                            <m:t>𝐶</m:t>
                          </m:r>
                          <m:sSub>
                            <m:sSubPr>
                              <m:ctrlPr>
                                <a:rPr lang="en-GB" sz="3200" b="0" i="1" smtClean="0">
                                  <a:solidFill>
                                    <a:srgbClr val="404040"/>
                                  </a:solidFill>
                                  <a:latin typeface="Cambria Math" panose="02040503050406030204" pitchFamily="18" charset="0"/>
                                </a:rPr>
                              </m:ctrlPr>
                            </m:sSubPr>
                            <m:e>
                              <m:r>
                                <a:rPr lang="en-GB" sz="3200" b="0" i="1" smtClean="0">
                                  <a:solidFill>
                                    <a:srgbClr val="404040"/>
                                  </a:solidFill>
                                  <a:latin typeface="Cambria Math" panose="02040503050406030204" pitchFamily="18" charset="0"/>
                                </a:rPr>
                                <m:t>𝐸</m:t>
                              </m:r>
                            </m:e>
                            <m:sub>
                              <m:r>
                                <a:rPr lang="en-GB" sz="3200" b="0" i="1" smtClean="0">
                                  <a:solidFill>
                                    <a:srgbClr val="404040"/>
                                  </a:solidFill>
                                  <a:latin typeface="Cambria Math" panose="02040503050406030204" pitchFamily="18" charset="0"/>
                                </a:rPr>
                                <m:t>𝑡</m:t>
                              </m:r>
                            </m:sub>
                          </m:sSub>
                        </m:e>
                      </m:acc>
                      <m:r>
                        <a:rPr lang="en-GB" sz="3200" b="0" i="1" smtClean="0">
                          <a:solidFill>
                            <a:srgbClr val="404040"/>
                          </a:solidFill>
                          <a:latin typeface="Cambria Math" panose="02040503050406030204" pitchFamily="18" charset="0"/>
                        </a:rPr>
                        <m:t>=</m:t>
                      </m:r>
                      <m:sSubSup>
                        <m:sSubSupPr>
                          <m:ctrlPr>
                            <a:rPr lang="en-GB" sz="3200" b="0" i="1" smtClean="0">
                              <a:solidFill>
                                <a:srgbClr val="FF0000"/>
                              </a:solidFill>
                              <a:latin typeface="Cambria Math" panose="02040503050406030204" pitchFamily="18" charset="0"/>
                            </a:rPr>
                          </m:ctrlPr>
                        </m:sSubSupPr>
                        <m:e>
                          <m:r>
                            <a:rPr lang="en-GB" sz="3200" b="0" i="1" smtClean="0">
                              <a:solidFill>
                                <a:srgbClr val="FF0000"/>
                              </a:solidFill>
                              <a:latin typeface="Cambria Math" panose="02040503050406030204" pitchFamily="18" charset="0"/>
                            </a:rPr>
                            <m:t>𝑌</m:t>
                          </m:r>
                        </m:e>
                        <m:sub>
                          <m:r>
                            <a:rPr lang="en-GB" sz="3200" b="0" i="1" smtClean="0">
                              <a:solidFill>
                                <a:srgbClr val="FF0000"/>
                              </a:solidFill>
                              <a:latin typeface="Cambria Math" panose="02040503050406030204" pitchFamily="18" charset="0"/>
                            </a:rPr>
                            <m:t>𝑡</m:t>
                          </m:r>
                        </m:sub>
                        <m:sup>
                          <m:r>
                            <a:rPr lang="en-GB" sz="3200" b="0" i="1" smtClean="0">
                              <a:solidFill>
                                <a:srgbClr val="FF0000"/>
                              </a:solidFill>
                              <a:latin typeface="Cambria Math" panose="02040503050406030204" pitchFamily="18" charset="0"/>
                            </a:rPr>
                            <m:t>1</m:t>
                          </m:r>
                        </m:sup>
                      </m:sSubSup>
                      <m:r>
                        <a:rPr lang="en-GB" sz="3200" b="0" i="1" smtClean="0">
                          <a:solidFill>
                            <a:srgbClr val="FF0000"/>
                          </a:solidFill>
                          <a:latin typeface="Cambria Math" panose="02040503050406030204" pitchFamily="18" charset="0"/>
                        </a:rPr>
                        <m:t> </m:t>
                      </m:r>
                      <m:r>
                        <a:rPr lang="en-GB" sz="3200" b="0" i="1" smtClean="0">
                          <a:solidFill>
                            <a:srgbClr val="404040"/>
                          </a:solidFill>
                          <a:latin typeface="Cambria Math" panose="02040503050406030204" pitchFamily="18" charset="0"/>
                        </a:rPr>
                        <m:t>−</m:t>
                      </m:r>
                      <m:acc>
                        <m:accPr>
                          <m:chr m:val="̂"/>
                          <m:ctrlPr>
                            <a:rPr lang="en-GB" sz="3200" b="0" i="1" smtClean="0">
                              <a:solidFill>
                                <a:srgbClr val="7030A0"/>
                              </a:solidFill>
                              <a:latin typeface="Cambria Math" panose="02040503050406030204" pitchFamily="18" charset="0"/>
                            </a:rPr>
                          </m:ctrlPr>
                        </m:accPr>
                        <m:e>
                          <m:sSubSup>
                            <m:sSubSupPr>
                              <m:ctrlPr>
                                <a:rPr lang="en-GB" sz="3200" b="0" i="1" smtClean="0">
                                  <a:solidFill>
                                    <a:srgbClr val="7030A0"/>
                                  </a:solidFill>
                                  <a:latin typeface="Cambria Math" panose="02040503050406030204" pitchFamily="18" charset="0"/>
                                </a:rPr>
                              </m:ctrlPr>
                            </m:sSubSupPr>
                            <m:e>
                              <m:r>
                                <a:rPr lang="en-GB" sz="3200" b="0" i="1" smtClean="0">
                                  <a:solidFill>
                                    <a:srgbClr val="7030A0"/>
                                  </a:solidFill>
                                  <a:latin typeface="Cambria Math" panose="02040503050406030204" pitchFamily="18" charset="0"/>
                                </a:rPr>
                                <m:t>𝑌</m:t>
                              </m:r>
                            </m:e>
                            <m:sub>
                              <m:r>
                                <a:rPr lang="en-GB" sz="3200" b="0" i="1" smtClean="0">
                                  <a:solidFill>
                                    <a:srgbClr val="7030A0"/>
                                  </a:solidFill>
                                  <a:latin typeface="Cambria Math" panose="02040503050406030204" pitchFamily="18" charset="0"/>
                                </a:rPr>
                                <m:t>𝑡</m:t>
                              </m:r>
                            </m:sub>
                            <m:sup>
                              <m:r>
                                <a:rPr lang="en-GB" sz="3200" b="0" i="1" smtClean="0">
                                  <a:solidFill>
                                    <a:srgbClr val="7030A0"/>
                                  </a:solidFill>
                                  <a:latin typeface="Cambria Math" panose="02040503050406030204" pitchFamily="18" charset="0"/>
                                </a:rPr>
                                <m:t>0</m:t>
                              </m:r>
                            </m:sup>
                          </m:sSubSup>
                        </m:e>
                      </m:acc>
                      <m:r>
                        <a:rPr lang="en-GB" sz="3200" b="0" i="1" smtClean="0">
                          <a:solidFill>
                            <a:srgbClr val="404040"/>
                          </a:solidFill>
                          <a:latin typeface="Cambria Math" panose="02040503050406030204" pitchFamily="18" charset="0"/>
                        </a:rPr>
                        <m:t> </m:t>
                      </m:r>
                    </m:oMath>
                  </m:oMathPara>
                </a14:m>
                <a:endParaRPr lang="en-GB" sz="3200" dirty="0">
                  <a:solidFill>
                    <a:srgbClr val="404040"/>
                  </a:solidFill>
                  <a:latin typeface="Fira Sans" pitchFamily="34"/>
                </a:endParaRPr>
              </a:p>
            </p:txBody>
          </p:sp>
        </mc:Choice>
        <mc:Fallback xmlns="">
          <p:sp>
            <p:nvSpPr>
              <p:cNvPr id="18" name="TextBox 17">
                <a:extLst>
                  <a:ext uri="{FF2B5EF4-FFF2-40B4-BE49-F238E27FC236}">
                    <a16:creationId xmlns:a16="http://schemas.microsoft.com/office/drawing/2014/main" id="{1E83FCC5-5644-4A64-33CE-CEB60ABDB79E}"/>
                  </a:ext>
                </a:extLst>
              </p:cNvPr>
              <p:cNvSpPr txBox="1">
                <a:spLocks noRot="1" noChangeAspect="1" noMove="1" noResize="1" noEditPoints="1" noAdjustHandles="1" noChangeArrowheads="1" noChangeShapeType="1" noTextEdit="1"/>
              </p:cNvSpPr>
              <p:nvPr/>
            </p:nvSpPr>
            <p:spPr>
              <a:xfrm>
                <a:off x="2570095" y="5792897"/>
                <a:ext cx="6260840" cy="685059"/>
              </a:xfrm>
              <a:prstGeom prst="rect">
                <a:avLst/>
              </a:prstGeom>
              <a:blipFill>
                <a:blip r:embed="rId6"/>
                <a:stretch>
                  <a:fillRect/>
                </a:stretch>
              </a:blipFill>
            </p:spPr>
            <p:txBody>
              <a:bodyPr/>
              <a:lstStyle/>
              <a:p>
                <a:r>
                  <a:rPr lang="nl-NL">
                    <a:noFill/>
                  </a:rPr>
                  <a:t> </a:t>
                </a:r>
              </a:p>
            </p:txBody>
          </p:sp>
        </mc:Fallback>
      </mc:AlternateContent>
      <p:sp>
        <p:nvSpPr>
          <p:cNvPr id="19" name="Title 1">
            <a:extLst>
              <a:ext uri="{FF2B5EF4-FFF2-40B4-BE49-F238E27FC236}">
                <a16:creationId xmlns:a16="http://schemas.microsoft.com/office/drawing/2014/main" id="{36C44C52-81B2-1F50-8DEC-A798B5CC86BB}"/>
              </a:ext>
            </a:extLst>
          </p:cNvPr>
          <p:cNvSpPr txBox="1">
            <a:spLocks noGrp="1"/>
          </p:cNvSpPr>
          <p:nvPr>
            <p:ph type="title"/>
          </p:nvPr>
        </p:nvSpPr>
        <p:spPr>
          <a:xfrm>
            <a:off x="381830" y="39308"/>
            <a:ext cx="10515600" cy="1325559"/>
          </a:xfrm>
        </p:spPr>
        <p:txBody>
          <a:bodyPr>
            <a:normAutofit/>
          </a:bodyPr>
          <a:lstStyle/>
          <a:p>
            <a:pPr lvl="0">
              <a:lnSpc>
                <a:spcPct val="100000"/>
              </a:lnSpc>
            </a:pPr>
            <a:r>
              <a:rPr lang="en-GB" sz="4800" b="1" kern="0" dirty="0">
                <a:solidFill>
                  <a:srgbClr val="006388"/>
                </a:solidFill>
                <a:latin typeface="Fira Sans" pitchFamily="34"/>
                <a:ea typeface="Fira Code" pitchFamily="49"/>
              </a:rPr>
              <a:t>Synthetic Control</a:t>
            </a:r>
            <a:endParaRPr lang="en-GB" sz="1600" kern="0" dirty="0"/>
          </a:p>
        </p:txBody>
      </p:sp>
      <p:sp>
        <p:nvSpPr>
          <p:cNvPr id="20" name="TextBox 19">
            <a:extLst>
              <a:ext uri="{FF2B5EF4-FFF2-40B4-BE49-F238E27FC236}">
                <a16:creationId xmlns:a16="http://schemas.microsoft.com/office/drawing/2014/main" id="{92773B67-759C-9AC7-E11D-6540559B54F4}"/>
              </a:ext>
            </a:extLst>
          </p:cNvPr>
          <p:cNvSpPr txBox="1"/>
          <p:nvPr/>
        </p:nvSpPr>
        <p:spPr>
          <a:xfrm>
            <a:off x="8289660" y="5179734"/>
            <a:ext cx="2290527" cy="369332"/>
          </a:xfrm>
          <a:prstGeom prst="rect">
            <a:avLst/>
          </a:prstGeom>
          <a:noFill/>
        </p:spPr>
        <p:txBody>
          <a:bodyPr wrap="square" rtlCol="0">
            <a:spAutoFit/>
          </a:bodyPr>
          <a:lstStyle/>
          <a:p>
            <a:r>
              <a:rPr lang="en-GB" dirty="0">
                <a:solidFill>
                  <a:srgbClr val="7030A0"/>
                </a:solidFill>
              </a:rPr>
              <a:t>Impute counterfactual</a:t>
            </a:r>
            <a:endParaRPr lang="nl-NL" dirty="0">
              <a:solidFill>
                <a:srgbClr val="7030A0"/>
              </a:solidFill>
            </a:endParaRPr>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78DB4443-BD65-5BC1-72AC-3B191341F1EA}"/>
                  </a:ext>
                </a:extLst>
              </p:cNvPr>
              <p:cNvSpPr txBox="1"/>
              <p:nvPr/>
            </p:nvSpPr>
            <p:spPr>
              <a:xfrm>
                <a:off x="10936611" y="4275373"/>
                <a:ext cx="82929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800" b="0" i="1" smtClean="0">
                          <a:solidFill>
                            <a:srgbClr val="404040"/>
                          </a:solidFill>
                          <a:latin typeface="Cambria Math" panose="02040503050406030204" pitchFamily="18" charset="0"/>
                        </a:rPr>
                        <m:t>𝑡</m:t>
                      </m:r>
                      <m:r>
                        <a:rPr lang="en-US" sz="1800" b="0" i="1" smtClean="0">
                          <a:solidFill>
                            <a:srgbClr val="404040"/>
                          </a:solidFill>
                          <a:latin typeface="Cambria Math" panose="02040503050406030204" pitchFamily="18" charset="0"/>
                        </a:rPr>
                        <m:t>&gt;</m:t>
                      </m:r>
                      <m:sSub>
                        <m:sSubPr>
                          <m:ctrlPr>
                            <a:rPr lang="en-US" sz="1800" b="0" i="1" smtClean="0">
                              <a:solidFill>
                                <a:srgbClr val="404040"/>
                              </a:solidFill>
                              <a:latin typeface="Cambria Math" panose="02040503050406030204" pitchFamily="18" charset="0"/>
                            </a:rPr>
                          </m:ctrlPr>
                        </m:sSubPr>
                        <m:e>
                          <m:r>
                            <a:rPr lang="en-US" sz="1800" b="0" i="1" smtClean="0">
                              <a:solidFill>
                                <a:srgbClr val="404040"/>
                              </a:solidFill>
                              <a:latin typeface="Cambria Math" panose="02040503050406030204" pitchFamily="18" charset="0"/>
                            </a:rPr>
                            <m:t>𝑇</m:t>
                          </m:r>
                        </m:e>
                        <m:sub>
                          <m:r>
                            <a:rPr lang="en-US" sz="1800" b="0" i="1" smtClean="0">
                              <a:solidFill>
                                <a:srgbClr val="404040"/>
                              </a:solidFill>
                              <a:latin typeface="Cambria Math" panose="02040503050406030204" pitchFamily="18" charset="0"/>
                            </a:rPr>
                            <m:t>0</m:t>
                          </m:r>
                        </m:sub>
                      </m:sSub>
                    </m:oMath>
                  </m:oMathPara>
                </a14:m>
                <a:endParaRPr lang="nl-NL" dirty="0"/>
              </a:p>
            </p:txBody>
          </p:sp>
        </mc:Choice>
        <mc:Fallback xmlns="">
          <p:sp>
            <p:nvSpPr>
              <p:cNvPr id="21" name="TextBox 20">
                <a:extLst>
                  <a:ext uri="{FF2B5EF4-FFF2-40B4-BE49-F238E27FC236}">
                    <a16:creationId xmlns:a16="http://schemas.microsoft.com/office/drawing/2014/main" id="{78DB4443-BD65-5BC1-72AC-3B191341F1EA}"/>
                  </a:ext>
                </a:extLst>
              </p:cNvPr>
              <p:cNvSpPr txBox="1">
                <a:spLocks noRot="1" noChangeAspect="1" noMove="1" noResize="1" noEditPoints="1" noAdjustHandles="1" noChangeArrowheads="1" noChangeShapeType="1" noTextEdit="1"/>
              </p:cNvSpPr>
              <p:nvPr/>
            </p:nvSpPr>
            <p:spPr>
              <a:xfrm>
                <a:off x="10936611" y="4275373"/>
                <a:ext cx="829290" cy="369332"/>
              </a:xfrm>
              <a:prstGeom prst="rect">
                <a:avLst/>
              </a:prstGeom>
              <a:blipFill>
                <a:blip r:embed="rId7"/>
                <a:stretch>
                  <a:fillRect/>
                </a:stretch>
              </a:blipFill>
            </p:spPr>
            <p:txBody>
              <a:bodyPr/>
              <a:lstStyle/>
              <a:p>
                <a:r>
                  <a:rPr lang="nl-NL">
                    <a:noFill/>
                  </a:rPr>
                  <a:t> </a:t>
                </a:r>
              </a:p>
            </p:txBody>
          </p:sp>
        </mc:Fallback>
      </mc:AlternateContent>
    </p:spTree>
    <p:extLst>
      <p:ext uri="{BB962C8B-B14F-4D97-AF65-F5344CB8AC3E}">
        <p14:creationId xmlns:p14="http://schemas.microsoft.com/office/powerpoint/2010/main" val="92370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EB03B-6F62-4CCD-A4CD-12EC24AAF912}"/>
              </a:ext>
            </a:extLst>
          </p:cNvPr>
          <p:cNvSpPr txBox="1">
            <a:spLocks noGrp="1"/>
          </p:cNvSpPr>
          <p:nvPr>
            <p:ph type="title"/>
          </p:nvPr>
        </p:nvSpPr>
        <p:spPr/>
        <p:txBody>
          <a:bodyPr/>
          <a:lstStyle/>
          <a:p>
            <a:pPr lvl="0">
              <a:lnSpc>
                <a:spcPct val="100000"/>
              </a:lnSpc>
            </a:pPr>
            <a:r>
              <a:rPr lang="en-GB" sz="5400" b="1" kern="0" dirty="0">
                <a:solidFill>
                  <a:srgbClr val="006388"/>
                </a:solidFill>
                <a:latin typeface="Fira Sans" pitchFamily="34"/>
                <a:ea typeface="Fira Code" pitchFamily="49"/>
              </a:rPr>
              <a:t>This Lecture</a:t>
            </a:r>
            <a:endParaRPr lang="en-GB" sz="1800" kern="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01C6031-0036-4227-9AE0-DCC63CE3973A}"/>
                  </a:ext>
                </a:extLst>
              </p:cNvPr>
              <p:cNvSpPr txBox="1">
                <a:spLocks noGrp="1"/>
              </p:cNvSpPr>
              <p:nvPr>
                <p:ph idx="1"/>
              </p:nvPr>
            </p:nvSpPr>
            <p:spPr>
              <a:xfrm>
                <a:off x="838197" y="1690688"/>
                <a:ext cx="10515600" cy="4667243"/>
              </a:xfrm>
            </p:spPr>
            <p:txBody>
              <a:bodyPr>
                <a:normAutofit/>
              </a:bodyPr>
              <a:lstStyle/>
              <a:p>
                <a:pPr marL="0" lvl="0" indent="0">
                  <a:buNone/>
                </a:pPr>
                <a:r>
                  <a:rPr lang="en-GB" sz="2000" dirty="0">
                    <a:solidFill>
                      <a:srgbClr val="404040"/>
                    </a:solidFill>
                    <a:latin typeface="Fira Sans" pitchFamily="34"/>
                  </a:rPr>
                  <a:t>Methods which </a:t>
                </a:r>
                <a:r>
                  <a:rPr lang="en-GB" sz="2000" b="1" dirty="0">
                    <a:solidFill>
                      <a:srgbClr val="404040"/>
                    </a:solidFill>
                    <a:latin typeface="Fira Sans" pitchFamily="34"/>
                  </a:rPr>
                  <a:t>combine </a:t>
                </a:r>
                <a:r>
                  <a:rPr lang="en-GB" sz="2000" dirty="0">
                    <a:solidFill>
                      <a:srgbClr val="404040"/>
                    </a:solidFill>
                    <a:latin typeface="Fira Sans" pitchFamily="34"/>
                  </a:rPr>
                  <a:t>interrupted time series and (synthetic) control analysis</a:t>
                </a:r>
              </a:p>
              <a:p>
                <a:pPr marL="0" lvl="0" indent="0">
                  <a:buNone/>
                </a:pPr>
                <a:endParaRPr lang="en-GB" sz="2000" b="1" dirty="0">
                  <a:solidFill>
                    <a:srgbClr val="404040"/>
                  </a:solidFill>
                  <a:latin typeface="Fira Sans" pitchFamily="34"/>
                </a:endParaRPr>
              </a:p>
              <a:p>
                <a:pPr marL="0" lvl="0" indent="0">
                  <a:buNone/>
                </a:pPr>
                <a:r>
                  <a:rPr lang="en-GB" sz="2000" dirty="0">
                    <a:solidFill>
                      <a:srgbClr val="404040"/>
                    </a:solidFill>
                    <a:latin typeface="Fira Sans" pitchFamily="34"/>
                  </a:rPr>
                  <a:t>Try to predict future counterfactual </a:t>
                </a:r>
                <a14:m>
                  <m:oMath xmlns:m="http://schemas.openxmlformats.org/officeDocument/2006/math">
                    <m:sSubSup>
                      <m:sSubSupPr>
                        <m:ctrlPr>
                          <a:rPr lang="en-GB" sz="2000" b="0" i="1" smtClean="0">
                            <a:solidFill>
                              <a:srgbClr val="404040"/>
                            </a:solidFill>
                            <a:latin typeface="Cambria Math" panose="02040503050406030204" pitchFamily="18" charset="0"/>
                          </a:rPr>
                        </m:ctrlPr>
                      </m:sSubSupPr>
                      <m:e>
                        <m:r>
                          <a:rPr lang="en-GB" sz="2000" b="0" i="1" smtClean="0">
                            <a:solidFill>
                              <a:srgbClr val="404040"/>
                            </a:solidFill>
                            <a:latin typeface="Cambria Math" panose="02040503050406030204" pitchFamily="18" charset="0"/>
                          </a:rPr>
                          <m:t>𝑌</m:t>
                        </m:r>
                      </m:e>
                      <m:sub>
                        <m:r>
                          <a:rPr lang="en-GB" sz="2000" b="0" i="1" smtClean="0">
                            <a:solidFill>
                              <a:srgbClr val="404040"/>
                            </a:solidFill>
                            <a:latin typeface="Cambria Math" panose="02040503050406030204" pitchFamily="18" charset="0"/>
                          </a:rPr>
                          <m:t>𝑡</m:t>
                        </m:r>
                      </m:sub>
                      <m:sup>
                        <m:r>
                          <a:rPr lang="en-GB" sz="2000" b="0" i="1" smtClean="0">
                            <a:solidFill>
                              <a:srgbClr val="404040"/>
                            </a:solidFill>
                            <a:latin typeface="Cambria Math" panose="02040503050406030204" pitchFamily="18" charset="0"/>
                          </a:rPr>
                          <m:t>0</m:t>
                        </m:r>
                      </m:sup>
                    </m:sSubSup>
                  </m:oMath>
                </a14:m>
                <a:r>
                  <a:rPr lang="en-GB" sz="2000" dirty="0">
                    <a:solidFill>
                      <a:srgbClr val="404040"/>
                    </a:solidFill>
                    <a:latin typeface="Fira Sans" pitchFamily="34"/>
                  </a:rPr>
                  <a:t> directly from:</a:t>
                </a:r>
              </a:p>
              <a:p>
                <a:pPr lvl="0">
                  <a:buFontTx/>
                  <a:buChar char="-"/>
                </a:pPr>
                <a:r>
                  <a:rPr lang="en-GB" sz="2000" dirty="0">
                    <a:solidFill>
                      <a:srgbClr val="404040"/>
                    </a:solidFill>
                    <a:latin typeface="Fira Sans" pitchFamily="34"/>
                  </a:rPr>
                  <a:t>Pre-intervention data </a:t>
                </a:r>
                <a14:m>
                  <m:oMath xmlns:m="http://schemas.openxmlformats.org/officeDocument/2006/math">
                    <m:sSubSup>
                      <m:sSubSupPr>
                        <m:ctrlPr>
                          <a:rPr lang="en-GB" sz="2000" i="1" smtClean="0">
                            <a:solidFill>
                              <a:srgbClr val="404040"/>
                            </a:solidFill>
                            <a:latin typeface="Cambria Math" panose="02040503050406030204" pitchFamily="18" charset="0"/>
                          </a:rPr>
                        </m:ctrlPr>
                      </m:sSubSupPr>
                      <m:e>
                        <m:r>
                          <a:rPr lang="en-GB" sz="2000" i="1">
                            <a:solidFill>
                              <a:srgbClr val="404040"/>
                            </a:solidFill>
                            <a:latin typeface="Cambria Math" panose="02040503050406030204" pitchFamily="18" charset="0"/>
                          </a:rPr>
                          <m:t>𝑌</m:t>
                        </m:r>
                      </m:e>
                      <m:sub>
                        <m:r>
                          <a:rPr lang="en-GB" sz="2000" i="1">
                            <a:solidFill>
                              <a:srgbClr val="404040"/>
                            </a:solidFill>
                            <a:latin typeface="Cambria Math" panose="02040503050406030204" pitchFamily="18" charset="0"/>
                          </a:rPr>
                          <m:t>𝑡</m:t>
                        </m:r>
                        <m:r>
                          <a:rPr lang="en-GB" sz="2000" b="0" i="1" smtClean="0">
                            <a:solidFill>
                              <a:srgbClr val="404040"/>
                            </a:solidFill>
                            <a:latin typeface="Cambria Math" panose="02040503050406030204" pitchFamily="18" charset="0"/>
                          </a:rPr>
                          <m:t>−</m:t>
                        </m:r>
                        <m:r>
                          <a:rPr lang="en-GB" sz="2000" b="0" i="1" smtClean="0">
                            <a:solidFill>
                              <a:srgbClr val="404040"/>
                            </a:solidFill>
                            <a:latin typeface="Cambria Math" panose="02040503050406030204" pitchFamily="18" charset="0"/>
                          </a:rPr>
                          <m:t>𝑠</m:t>
                        </m:r>
                      </m:sub>
                      <m:sup>
                        <m:r>
                          <a:rPr lang="en-GB" sz="2000" i="1">
                            <a:solidFill>
                              <a:srgbClr val="404040"/>
                            </a:solidFill>
                            <a:latin typeface="Cambria Math" panose="02040503050406030204" pitchFamily="18" charset="0"/>
                          </a:rPr>
                          <m:t>0</m:t>
                        </m:r>
                      </m:sup>
                    </m:sSubSup>
                  </m:oMath>
                </a14:m>
                <a:r>
                  <a:rPr lang="en-GB" sz="2000" dirty="0">
                    <a:solidFill>
                      <a:srgbClr val="404040"/>
                    </a:solidFill>
                    <a:latin typeface="Fira Sans" pitchFamily="34"/>
                  </a:rPr>
                  <a:t> </a:t>
                </a:r>
                <a:r>
                  <a:rPr lang="en-GB" sz="2000" b="1" dirty="0">
                    <a:solidFill>
                      <a:srgbClr val="404040"/>
                    </a:solidFill>
                    <a:latin typeface="Fira Sans" pitchFamily="34"/>
                  </a:rPr>
                  <a:t>from the treated unit</a:t>
                </a:r>
              </a:p>
              <a:p>
                <a:pPr marL="0" lvl="0" indent="0">
                  <a:buNone/>
                </a:pPr>
                <a:r>
                  <a:rPr lang="en-GB" sz="2000" b="1" dirty="0">
                    <a:solidFill>
                      <a:srgbClr val="404040"/>
                    </a:solidFill>
                    <a:latin typeface="Fira Sans" pitchFamily="34"/>
                  </a:rPr>
                  <a:t>AND</a:t>
                </a:r>
              </a:p>
              <a:p>
                <a:pPr lvl="0">
                  <a:buFontTx/>
                  <a:buChar char="-"/>
                </a:pPr>
                <a:r>
                  <a:rPr lang="en-GB" sz="2000" dirty="0">
                    <a:solidFill>
                      <a:srgbClr val="404040"/>
                    </a:solidFill>
                    <a:latin typeface="Fira Sans" pitchFamily="34"/>
                  </a:rPr>
                  <a:t>Post-intervention data from </a:t>
                </a:r>
                <a:r>
                  <a:rPr lang="en-GB" sz="2000" b="1" dirty="0">
                    <a:solidFill>
                      <a:srgbClr val="404040"/>
                    </a:solidFill>
                    <a:latin typeface="Fira Sans" pitchFamily="34"/>
                  </a:rPr>
                  <a:t>one or more</a:t>
                </a:r>
                <a:r>
                  <a:rPr lang="en-GB" sz="2000" dirty="0">
                    <a:solidFill>
                      <a:srgbClr val="404040"/>
                    </a:solidFill>
                    <a:latin typeface="Fira Sans" pitchFamily="34"/>
                  </a:rPr>
                  <a:t>  other</a:t>
                </a:r>
                <a:r>
                  <a:rPr lang="en-GB" sz="2000" b="1" dirty="0">
                    <a:solidFill>
                      <a:srgbClr val="404040"/>
                    </a:solidFill>
                    <a:latin typeface="Fira Sans" pitchFamily="34"/>
                  </a:rPr>
                  <a:t> untreated units </a:t>
                </a:r>
                <a14:m>
                  <m:oMath xmlns:m="http://schemas.openxmlformats.org/officeDocument/2006/math">
                    <m:sSubSup>
                      <m:sSubSupPr>
                        <m:ctrlPr>
                          <a:rPr lang="en-GB" sz="2000" i="1" smtClean="0">
                            <a:solidFill>
                              <a:schemeClr val="tx1"/>
                            </a:solidFill>
                            <a:latin typeface="Cambria Math" panose="02040503050406030204" pitchFamily="18" charset="0"/>
                          </a:rPr>
                        </m:ctrlPr>
                      </m:sSubSupPr>
                      <m:e>
                        <m:r>
                          <a:rPr lang="en-GB" sz="2000" b="0" i="1" smtClean="0">
                            <a:solidFill>
                              <a:schemeClr val="tx1"/>
                            </a:solidFill>
                            <a:latin typeface="Cambria Math" panose="02040503050406030204" pitchFamily="18" charset="0"/>
                          </a:rPr>
                          <m:t>𝐶</m:t>
                        </m:r>
                      </m:e>
                      <m:sub>
                        <m:r>
                          <a:rPr lang="en-GB" sz="2000" b="0" i="1" smtClean="0">
                            <a:solidFill>
                              <a:schemeClr val="tx1"/>
                            </a:solidFill>
                            <a:latin typeface="Cambria Math" panose="02040503050406030204" pitchFamily="18" charset="0"/>
                          </a:rPr>
                          <m:t>𝑗</m:t>
                        </m:r>
                      </m:sub>
                      <m:sup>
                        <m:r>
                          <a:rPr lang="en-GB" sz="2000" i="1">
                            <a:solidFill>
                              <a:schemeClr val="tx1"/>
                            </a:solidFill>
                            <a:latin typeface="Cambria Math" panose="02040503050406030204" pitchFamily="18" charset="0"/>
                          </a:rPr>
                          <m:t>0</m:t>
                        </m:r>
                      </m:sup>
                    </m:sSubSup>
                  </m:oMath>
                </a14:m>
                <a:endParaRPr lang="en-GB" sz="2000" b="1" dirty="0">
                  <a:solidFill>
                    <a:srgbClr val="404040"/>
                  </a:solidFill>
                  <a:latin typeface="Fira Sans" pitchFamily="34"/>
                </a:endParaRPr>
              </a:p>
              <a:p>
                <a:pPr marL="0" lvl="0" indent="0">
                  <a:buNone/>
                </a:pPr>
                <a:endParaRPr lang="en-GB" sz="1800" b="1" dirty="0">
                  <a:solidFill>
                    <a:srgbClr val="404040"/>
                  </a:solidFill>
                  <a:latin typeface="Fira Sans" pitchFamily="34"/>
                </a:endParaRPr>
              </a:p>
              <a:p>
                <a:pPr marL="0" lvl="0" indent="0">
                  <a:buNone/>
                </a:pPr>
                <a:r>
                  <a:rPr lang="en-GB" sz="1800" b="1" dirty="0">
                    <a:solidFill>
                      <a:srgbClr val="404040"/>
                    </a:solidFill>
                    <a:latin typeface="Fira Sans" pitchFamily="34"/>
                  </a:rPr>
                  <a:t>Two parts:</a:t>
                </a:r>
              </a:p>
              <a:p>
                <a:pPr marL="342900" lvl="0" indent="-342900">
                  <a:buAutoNum type="arabicPeriod"/>
                </a:pPr>
                <a:r>
                  <a:rPr lang="en-GB" sz="1800" dirty="0">
                    <a:solidFill>
                      <a:srgbClr val="404040"/>
                    </a:solidFill>
                    <a:latin typeface="Fira Sans" pitchFamily="34"/>
                  </a:rPr>
                  <a:t>Controlled Interrupted Time Series (CITS); suitable with relatively few control/covariate time series</a:t>
                </a:r>
              </a:p>
              <a:p>
                <a:pPr marL="342900" lvl="0" indent="-342900">
                  <a:buAutoNum type="arabicPeriod"/>
                </a:pPr>
                <a:r>
                  <a:rPr lang="en-GB" sz="1800" dirty="0">
                    <a:solidFill>
                      <a:srgbClr val="404040"/>
                    </a:solidFill>
                    <a:latin typeface="Fira Sans" pitchFamily="34"/>
                  </a:rPr>
                  <a:t>(Synthetic) CITS with the </a:t>
                </a:r>
                <a:r>
                  <a:rPr lang="en-GB" sz="1800" dirty="0" err="1">
                    <a:solidFill>
                      <a:srgbClr val="404040"/>
                    </a:solidFill>
                    <a:latin typeface="Fira Sans" pitchFamily="34"/>
                  </a:rPr>
                  <a:t>CausalImpact</a:t>
                </a:r>
                <a:r>
                  <a:rPr lang="en-GB" sz="1800" dirty="0">
                    <a:solidFill>
                      <a:srgbClr val="404040"/>
                    </a:solidFill>
                    <a:latin typeface="Fira Sans" pitchFamily="34"/>
                  </a:rPr>
                  <a:t> package; many control time series</a:t>
                </a:r>
              </a:p>
              <a:p>
                <a:pPr marL="0" lvl="0" indent="0">
                  <a:buNone/>
                </a:pPr>
                <a:endParaRPr lang="en-GB" sz="2000" dirty="0">
                  <a:solidFill>
                    <a:srgbClr val="404040"/>
                  </a:solidFill>
                  <a:latin typeface="Fira Sans" pitchFamily="34"/>
                </a:endParaRPr>
              </a:p>
            </p:txBody>
          </p:sp>
        </mc:Choice>
        <mc:Fallback xmlns="">
          <p:sp>
            <p:nvSpPr>
              <p:cNvPr id="3" name="Content Placeholder 2">
                <a:extLst>
                  <a:ext uri="{FF2B5EF4-FFF2-40B4-BE49-F238E27FC236}">
                    <a16:creationId xmlns:a16="http://schemas.microsoft.com/office/drawing/2014/main" id="{101C6031-0036-4227-9AE0-DCC63CE3973A}"/>
                  </a:ext>
                </a:extLst>
              </p:cNvPr>
              <p:cNvSpPr txBox="1">
                <a:spLocks noGrp="1" noRot="1" noChangeAspect="1" noMove="1" noResize="1" noEditPoints="1" noAdjustHandles="1" noChangeArrowheads="1" noChangeShapeType="1" noTextEdit="1"/>
              </p:cNvSpPr>
              <p:nvPr>
                <p:ph idx="1"/>
              </p:nvPr>
            </p:nvSpPr>
            <p:spPr>
              <a:xfrm>
                <a:off x="838197" y="1690688"/>
                <a:ext cx="10515600" cy="4667243"/>
              </a:xfrm>
              <a:blipFill>
                <a:blip r:embed="rId2"/>
                <a:stretch>
                  <a:fillRect l="-580" t="-1305"/>
                </a:stretch>
              </a:blipFill>
            </p:spPr>
            <p:txBody>
              <a:bodyPr/>
              <a:lstStyle/>
              <a:p>
                <a:r>
                  <a:rPr lang="nl-NL">
                    <a:noFill/>
                  </a:rPr>
                  <a:t> </a:t>
                </a:r>
              </a:p>
            </p:txBody>
          </p:sp>
        </mc:Fallback>
      </mc:AlternateContent>
    </p:spTree>
    <p:extLst>
      <p:ext uri="{BB962C8B-B14F-4D97-AF65-F5344CB8AC3E}">
        <p14:creationId xmlns:p14="http://schemas.microsoft.com/office/powerpoint/2010/main" val="4280804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Table&#10;&#10;Description automatically generated">
            <a:extLst>
              <a:ext uri="{FF2B5EF4-FFF2-40B4-BE49-F238E27FC236}">
                <a16:creationId xmlns:a16="http://schemas.microsoft.com/office/drawing/2014/main" id="{B44B798C-FF26-2BC0-6FF8-AAAB064238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374" y="384079"/>
            <a:ext cx="10258425" cy="5669010"/>
          </a:xfrm>
          <a:prstGeom prst="rect">
            <a:avLst/>
          </a:prstGeom>
        </p:spPr>
      </p:pic>
      <p:sp>
        <p:nvSpPr>
          <p:cNvPr id="2" name="Rectangle 1">
            <a:extLst>
              <a:ext uri="{FF2B5EF4-FFF2-40B4-BE49-F238E27FC236}">
                <a16:creationId xmlns:a16="http://schemas.microsoft.com/office/drawing/2014/main" id="{DFF3D023-392B-5464-649A-01558560FD02}"/>
              </a:ext>
            </a:extLst>
          </p:cNvPr>
          <p:cNvSpPr/>
          <p:nvPr/>
        </p:nvSpPr>
        <p:spPr>
          <a:xfrm>
            <a:off x="2878819" y="1693547"/>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3" name="Rectangle 2">
            <a:extLst>
              <a:ext uri="{FF2B5EF4-FFF2-40B4-BE49-F238E27FC236}">
                <a16:creationId xmlns:a16="http://schemas.microsoft.com/office/drawing/2014/main" id="{DE78FD93-9BD5-9797-0EF7-35716914103D}"/>
              </a:ext>
            </a:extLst>
          </p:cNvPr>
          <p:cNvSpPr/>
          <p:nvPr/>
        </p:nvSpPr>
        <p:spPr>
          <a:xfrm>
            <a:off x="5585896" y="1693547"/>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4" name="Rectangle 3">
            <a:extLst>
              <a:ext uri="{FF2B5EF4-FFF2-40B4-BE49-F238E27FC236}">
                <a16:creationId xmlns:a16="http://schemas.microsoft.com/office/drawing/2014/main" id="{A8775D71-D559-05A8-C2C3-CF1D60883369}"/>
              </a:ext>
            </a:extLst>
          </p:cNvPr>
          <p:cNvSpPr/>
          <p:nvPr/>
        </p:nvSpPr>
        <p:spPr>
          <a:xfrm>
            <a:off x="2896834" y="3144514"/>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5" name="Rectangle 4">
            <a:extLst>
              <a:ext uri="{FF2B5EF4-FFF2-40B4-BE49-F238E27FC236}">
                <a16:creationId xmlns:a16="http://schemas.microsoft.com/office/drawing/2014/main" id="{57EE7881-3E47-AFDC-26FC-567A5BCF17F4}"/>
              </a:ext>
            </a:extLst>
          </p:cNvPr>
          <p:cNvSpPr/>
          <p:nvPr/>
        </p:nvSpPr>
        <p:spPr>
          <a:xfrm>
            <a:off x="2878819" y="4592161"/>
            <a:ext cx="2679826" cy="1457608"/>
          </a:xfrm>
          <a:prstGeom prst="rect">
            <a:avLst/>
          </a:prstGeom>
          <a:solidFill>
            <a:schemeClr val="accent6">
              <a:alpha val="28000"/>
            </a:schemeClr>
          </a:solidFill>
          <a:ln w="41275">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7" name="Rectangle 6">
            <a:extLst>
              <a:ext uri="{FF2B5EF4-FFF2-40B4-BE49-F238E27FC236}">
                <a16:creationId xmlns:a16="http://schemas.microsoft.com/office/drawing/2014/main" id="{A6AFA13B-37E8-C9E8-9C4D-0937B5956CBC}"/>
              </a:ext>
            </a:extLst>
          </p:cNvPr>
          <p:cNvSpPr/>
          <p:nvPr/>
        </p:nvSpPr>
        <p:spPr>
          <a:xfrm>
            <a:off x="5567881" y="3144514"/>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8" name="Rectangle 7">
            <a:extLst>
              <a:ext uri="{FF2B5EF4-FFF2-40B4-BE49-F238E27FC236}">
                <a16:creationId xmlns:a16="http://schemas.microsoft.com/office/drawing/2014/main" id="{A5042073-7FBB-4441-2B0F-B0711D79E379}"/>
              </a:ext>
            </a:extLst>
          </p:cNvPr>
          <p:cNvSpPr/>
          <p:nvPr/>
        </p:nvSpPr>
        <p:spPr>
          <a:xfrm>
            <a:off x="8265722" y="3144514"/>
            <a:ext cx="2679826" cy="1457608"/>
          </a:xfrm>
          <a:prstGeom prst="rect">
            <a:avLst/>
          </a:prstGeom>
          <a:solidFill>
            <a:schemeClr val="accent6">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9" name="Rectangle 8">
            <a:extLst>
              <a:ext uri="{FF2B5EF4-FFF2-40B4-BE49-F238E27FC236}">
                <a16:creationId xmlns:a16="http://schemas.microsoft.com/office/drawing/2014/main" id="{6B97D276-2D84-CCFC-C13B-2CED8EC8382F}"/>
              </a:ext>
            </a:extLst>
          </p:cNvPr>
          <p:cNvSpPr/>
          <p:nvPr/>
        </p:nvSpPr>
        <p:spPr>
          <a:xfrm>
            <a:off x="8283737" y="1681926"/>
            <a:ext cx="2679826" cy="1457608"/>
          </a:xfrm>
          <a:prstGeom prst="rect">
            <a:avLst/>
          </a:prstGeom>
          <a:solidFill>
            <a:schemeClr val="tx1">
              <a:lumMod val="75000"/>
              <a:lumOff val="25000"/>
              <a:alpha val="2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l-NL"/>
          </a:p>
        </p:txBody>
      </p:sp>
      <p:sp>
        <p:nvSpPr>
          <p:cNvPr id="10" name="Rectangle 9">
            <a:extLst>
              <a:ext uri="{FF2B5EF4-FFF2-40B4-BE49-F238E27FC236}">
                <a16:creationId xmlns:a16="http://schemas.microsoft.com/office/drawing/2014/main" id="{965C3860-BCA1-B97B-62D6-1A58A334122F}"/>
              </a:ext>
            </a:extLst>
          </p:cNvPr>
          <p:cNvSpPr/>
          <p:nvPr/>
        </p:nvSpPr>
        <p:spPr>
          <a:xfrm>
            <a:off x="5558645" y="4592161"/>
            <a:ext cx="2715856" cy="1450967"/>
          </a:xfrm>
          <a:prstGeom prst="rect">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15138675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EB03B-6F62-4CCD-A4CD-12EC24AAF912}"/>
              </a:ext>
            </a:extLst>
          </p:cNvPr>
          <p:cNvSpPr txBox="1">
            <a:spLocks noGrp="1"/>
          </p:cNvSpPr>
          <p:nvPr>
            <p:ph type="title"/>
          </p:nvPr>
        </p:nvSpPr>
        <p:spPr/>
        <p:txBody>
          <a:bodyPr>
            <a:normAutofit fontScale="90000"/>
          </a:bodyPr>
          <a:lstStyle/>
          <a:p>
            <a:pPr lvl="0">
              <a:lnSpc>
                <a:spcPct val="100000"/>
              </a:lnSpc>
            </a:pPr>
            <a:r>
              <a:rPr lang="en-GB" sz="5400" b="1" kern="0" dirty="0">
                <a:solidFill>
                  <a:srgbClr val="006388"/>
                </a:solidFill>
                <a:latin typeface="Fira Sans" pitchFamily="34"/>
                <a:ea typeface="Fira Code" pitchFamily="49"/>
              </a:rPr>
              <a:t>Controlled Interrupted Time Series </a:t>
            </a:r>
            <a:endParaRPr lang="en-GB" sz="1800" kern="0" dirty="0"/>
          </a:p>
        </p:txBody>
      </p:sp>
      <p:sp>
        <p:nvSpPr>
          <p:cNvPr id="3" name="Content Placeholder 2">
            <a:extLst>
              <a:ext uri="{FF2B5EF4-FFF2-40B4-BE49-F238E27FC236}">
                <a16:creationId xmlns:a16="http://schemas.microsoft.com/office/drawing/2014/main" id="{101C6031-0036-4227-9AE0-DCC63CE3973A}"/>
              </a:ext>
            </a:extLst>
          </p:cNvPr>
          <p:cNvSpPr txBox="1">
            <a:spLocks noGrp="1"/>
          </p:cNvSpPr>
          <p:nvPr>
            <p:ph idx="1"/>
          </p:nvPr>
        </p:nvSpPr>
        <p:spPr>
          <a:xfrm>
            <a:off x="838197" y="1690688"/>
            <a:ext cx="10515600" cy="4667243"/>
          </a:xfrm>
        </p:spPr>
        <p:txBody>
          <a:bodyPr>
            <a:normAutofit/>
          </a:bodyPr>
          <a:lstStyle/>
          <a:p>
            <a:pPr marL="0" lvl="0" indent="0">
              <a:buNone/>
            </a:pPr>
            <a:r>
              <a:rPr lang="en-GB" sz="2000" dirty="0">
                <a:solidFill>
                  <a:srgbClr val="404040"/>
                </a:solidFill>
                <a:latin typeface="Fira Sans" pitchFamily="34"/>
              </a:rPr>
              <a:t>An extension of Interrupted Time Series when we have access to one or more</a:t>
            </a:r>
            <a:br>
              <a:rPr lang="en-GB" sz="2000" dirty="0">
                <a:solidFill>
                  <a:srgbClr val="404040"/>
                </a:solidFill>
                <a:latin typeface="Fira Sans" pitchFamily="34"/>
              </a:rPr>
            </a:br>
            <a:r>
              <a:rPr lang="en-GB" sz="2000" b="1" dirty="0">
                <a:solidFill>
                  <a:srgbClr val="404040"/>
                </a:solidFill>
                <a:latin typeface="Fira Sans" pitchFamily="34"/>
              </a:rPr>
              <a:t>control time series</a:t>
            </a:r>
          </a:p>
          <a:p>
            <a:pPr marL="0" lvl="0" indent="0">
              <a:buNone/>
            </a:pPr>
            <a:endParaRPr lang="en-GB" sz="2000" b="1" dirty="0">
              <a:solidFill>
                <a:srgbClr val="404040"/>
              </a:solidFill>
              <a:latin typeface="Fira Sans" pitchFamily="34"/>
            </a:endParaRPr>
          </a:p>
          <a:p>
            <a:pPr marL="0" lvl="0" indent="0">
              <a:buNone/>
            </a:pPr>
            <a:r>
              <a:rPr lang="en-GB" sz="2000" b="1" dirty="0">
                <a:solidFill>
                  <a:srgbClr val="404040"/>
                </a:solidFill>
                <a:latin typeface="Fira Sans" pitchFamily="34"/>
              </a:rPr>
              <a:t>Typically </a:t>
            </a:r>
            <a:r>
              <a:rPr lang="en-GB" sz="2000" dirty="0">
                <a:solidFill>
                  <a:srgbClr val="404040"/>
                </a:solidFill>
                <a:latin typeface="Fira Sans" pitchFamily="34"/>
              </a:rPr>
              <a:t>observations of the same process, for a different unit, which is </a:t>
            </a:r>
            <a:r>
              <a:rPr lang="en-GB" sz="2000" b="1" dirty="0">
                <a:solidFill>
                  <a:srgbClr val="404040"/>
                </a:solidFill>
                <a:latin typeface="Fira Sans" pitchFamily="34"/>
              </a:rPr>
              <a:t>correlated with</a:t>
            </a:r>
            <a:r>
              <a:rPr lang="en-GB" sz="2000" dirty="0">
                <a:solidFill>
                  <a:srgbClr val="404040"/>
                </a:solidFill>
                <a:latin typeface="Fira Sans" pitchFamily="34"/>
              </a:rPr>
              <a:t> (i.e. predictive of) the </a:t>
            </a:r>
            <a:r>
              <a:rPr lang="en-GB" sz="2000" b="1" dirty="0">
                <a:solidFill>
                  <a:srgbClr val="404040"/>
                </a:solidFill>
                <a:latin typeface="Fira Sans" pitchFamily="34"/>
              </a:rPr>
              <a:t>target time series</a:t>
            </a:r>
            <a:r>
              <a:rPr lang="en-GB" sz="2000" dirty="0">
                <a:solidFill>
                  <a:srgbClr val="404040"/>
                </a:solidFill>
                <a:latin typeface="Fira Sans" pitchFamily="34"/>
              </a:rPr>
              <a:t>, but which </a:t>
            </a:r>
            <a:r>
              <a:rPr lang="en-GB" sz="2000" b="1" dirty="0">
                <a:solidFill>
                  <a:srgbClr val="404040"/>
                </a:solidFill>
                <a:latin typeface="Fira Sans" pitchFamily="34"/>
              </a:rPr>
              <a:t>does not experience the intervention</a:t>
            </a:r>
            <a:endParaRPr lang="en-GB" sz="2000" dirty="0">
              <a:solidFill>
                <a:srgbClr val="404040"/>
              </a:solidFill>
              <a:latin typeface="Fira Sans" pitchFamily="34"/>
            </a:endParaRPr>
          </a:p>
          <a:p>
            <a:pPr marL="0" lvl="0" indent="0">
              <a:buNone/>
            </a:pPr>
            <a:endParaRPr lang="en-GB" sz="2000" b="1" dirty="0">
              <a:solidFill>
                <a:srgbClr val="404040"/>
              </a:solidFill>
              <a:latin typeface="Fira Sans" pitchFamily="34"/>
            </a:endParaRPr>
          </a:p>
          <a:p>
            <a:pPr marL="0" lvl="0" indent="0">
              <a:buNone/>
            </a:pPr>
            <a:r>
              <a:rPr lang="en-GB" sz="2000" dirty="0">
                <a:solidFill>
                  <a:srgbClr val="404040"/>
                </a:solidFill>
                <a:latin typeface="Fira Sans" pitchFamily="34"/>
              </a:rPr>
              <a:t>Similar criteria as the synthetic control and </a:t>
            </a:r>
            <a:r>
              <a:rPr lang="en-GB" sz="2000" dirty="0" err="1">
                <a:solidFill>
                  <a:srgbClr val="404040"/>
                </a:solidFill>
                <a:latin typeface="Fira Sans" pitchFamily="34"/>
              </a:rPr>
              <a:t>DiD</a:t>
            </a:r>
            <a:r>
              <a:rPr lang="en-GB" sz="2000" dirty="0">
                <a:solidFill>
                  <a:srgbClr val="404040"/>
                </a:solidFill>
                <a:latin typeface="Fira Sans" pitchFamily="34"/>
              </a:rPr>
              <a:t> method “control” units</a:t>
            </a:r>
          </a:p>
          <a:p>
            <a:pPr marL="0" lvl="0" indent="0">
              <a:buNone/>
            </a:pPr>
            <a:endParaRPr lang="en-GB" sz="1800" b="1" dirty="0">
              <a:solidFill>
                <a:srgbClr val="404040"/>
              </a:solidFill>
              <a:latin typeface="Fira Sans" pitchFamily="34"/>
            </a:endParaRPr>
          </a:p>
          <a:p>
            <a:pPr marL="0" lvl="0" indent="0">
              <a:buNone/>
            </a:pPr>
            <a:r>
              <a:rPr lang="en-GB" sz="2000" b="1" dirty="0">
                <a:solidFill>
                  <a:srgbClr val="404040"/>
                </a:solidFill>
                <a:latin typeface="Fira Sans" pitchFamily="34"/>
              </a:rPr>
              <a:t>Basic Idea:</a:t>
            </a:r>
          </a:p>
          <a:p>
            <a:pPr marL="0" lvl="0" indent="0">
              <a:buNone/>
            </a:pPr>
            <a:r>
              <a:rPr lang="en-GB" sz="2000" dirty="0">
                <a:solidFill>
                  <a:srgbClr val="404040"/>
                </a:solidFill>
                <a:latin typeface="Fira Sans" pitchFamily="34"/>
              </a:rPr>
              <a:t>Build a time series / forecasting model, but include control time series as contemporaneous (same-time-moment) predictors</a:t>
            </a:r>
          </a:p>
        </p:txBody>
      </p:sp>
    </p:spTree>
    <p:extLst>
      <p:ext uri="{BB962C8B-B14F-4D97-AF65-F5344CB8AC3E}">
        <p14:creationId xmlns:p14="http://schemas.microsoft.com/office/powerpoint/2010/main" val="33603549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TotalTime>
  <Words>1256</Words>
  <Application>Microsoft Office PowerPoint</Application>
  <PresentationFormat>Widescreen</PresentationFormat>
  <Paragraphs>466</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Calibri Light</vt:lpstr>
      <vt:lpstr>Cambria Math</vt:lpstr>
      <vt:lpstr>Arial</vt:lpstr>
      <vt:lpstr>Calibri</vt:lpstr>
      <vt:lpstr>Fira Sans</vt:lpstr>
      <vt:lpstr>Office Theme</vt:lpstr>
      <vt:lpstr>Controlled ITS &amp; CausalImpact</vt:lpstr>
      <vt:lpstr>PowerPoint Presentation</vt:lpstr>
      <vt:lpstr>So far…</vt:lpstr>
      <vt:lpstr>Interrupted Time Series</vt:lpstr>
      <vt:lpstr>So far…</vt:lpstr>
      <vt:lpstr>Synthetic Control</vt:lpstr>
      <vt:lpstr>This Lecture</vt:lpstr>
      <vt:lpstr>PowerPoint Presentation</vt:lpstr>
      <vt:lpstr>Controlled Interrupted Time Series </vt:lpstr>
      <vt:lpstr>PowerPoint Presentation</vt:lpstr>
      <vt:lpstr>Controlled Interrupted Time Series </vt:lpstr>
      <vt:lpstr>Controlled Interrupted Time Series </vt:lpstr>
      <vt:lpstr>PowerPoint Presentation</vt:lpstr>
      <vt:lpstr>PowerPoint Presentation</vt:lpstr>
      <vt:lpstr>Key Assumptions</vt:lpstr>
      <vt:lpstr>PowerPoint Presentation</vt:lpstr>
      <vt:lpstr>CausalImpact</vt:lpstr>
      <vt:lpstr>PowerPoint Presentation</vt:lpstr>
      <vt:lpstr>CausalImpact</vt:lpstr>
      <vt:lpstr>PowerPoint Presentation</vt:lpstr>
      <vt:lpstr>CausalImpact in action</vt:lpstr>
      <vt:lpstr>PowerPoint Presentation</vt:lpstr>
      <vt:lpstr>PowerPoint Presentation</vt:lpstr>
      <vt:lpstr>Behind the scenes</vt:lpstr>
      <vt:lpstr>Behind the scenes</vt:lpstr>
      <vt:lpstr>Practical: fpp3, causalimpact</vt:lpstr>
      <vt:lpstr>Break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Kesteren, E. van (Erik-Jan)</dc:creator>
  <cp:lastModifiedBy>Ryan, O. (Oisín)</cp:lastModifiedBy>
  <cp:revision>61</cp:revision>
  <dcterms:created xsi:type="dcterms:W3CDTF">2020-09-17T14:27:00Z</dcterms:created>
  <dcterms:modified xsi:type="dcterms:W3CDTF">2023-05-25T16:23:09Z</dcterms:modified>
</cp:coreProperties>
</file>

<file path=docProps/thumbnail.jpeg>
</file>